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27"/>
  </p:notesMasterIdLst>
  <p:handoutMasterIdLst>
    <p:handoutMasterId r:id="rId28"/>
  </p:handoutMasterIdLst>
  <p:sldIdLst>
    <p:sldId id="329" r:id="rId3"/>
    <p:sldId id="307" r:id="rId4"/>
    <p:sldId id="308" r:id="rId5"/>
    <p:sldId id="309" r:id="rId6"/>
    <p:sldId id="310" r:id="rId7"/>
    <p:sldId id="311" r:id="rId8"/>
    <p:sldId id="312" r:id="rId9"/>
    <p:sldId id="314" r:id="rId10"/>
    <p:sldId id="317" r:id="rId11"/>
    <p:sldId id="318" r:id="rId12"/>
    <p:sldId id="334" r:id="rId13"/>
    <p:sldId id="319" r:id="rId14"/>
    <p:sldId id="320" r:id="rId15"/>
    <p:sldId id="321" r:id="rId16"/>
    <p:sldId id="333" r:id="rId17"/>
    <p:sldId id="322" r:id="rId18"/>
    <p:sldId id="323" r:id="rId19"/>
    <p:sldId id="324" r:id="rId20"/>
    <p:sldId id="325" r:id="rId21"/>
    <p:sldId id="326" r:id="rId22"/>
    <p:sldId id="327" r:id="rId23"/>
    <p:sldId id="330" r:id="rId24"/>
    <p:sldId id="332" r:id="rId25"/>
    <p:sldId id="32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0030"/>
    <a:srgbClr val="3B7F8F"/>
    <a:srgbClr val="34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94660"/>
  </p:normalViewPr>
  <p:slideViewPr>
    <p:cSldViewPr>
      <p:cViewPr>
        <p:scale>
          <a:sx n="100" d="100"/>
          <a:sy n="100" d="100"/>
        </p:scale>
        <p:origin x="-1998" y="-240"/>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notesViewPr>
    <p:cSldViewPr showGuides="1">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628166D-DCCB-4415-AAAB-BC78D24F1884}" type="datetimeFigureOut">
              <a:rPr lang="en-US" smtClean="0"/>
              <a:t>2/15/2013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1EF1A0-EA97-45AD-A1AE-2D7C2CA7E6BE}" type="slidenum">
              <a:rPr lang="en-US" smtClean="0"/>
              <a:t>‹#›</a:t>
            </a:fld>
            <a:endParaRPr lang="en-US"/>
          </a:p>
        </p:txBody>
      </p:sp>
    </p:spTree>
    <p:extLst>
      <p:ext uri="{BB962C8B-B14F-4D97-AF65-F5344CB8AC3E}">
        <p14:creationId xmlns:p14="http://schemas.microsoft.com/office/powerpoint/2010/main" val="2491530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3AD649-1DA7-4AA6-978F-BD0572E19237}" type="datetimeFigureOut">
              <a:rPr lang="en-US" smtClean="0"/>
              <a:t>2/15/2013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74C6F-4B1C-437D-81FE-00CA75614996}" type="slidenum">
              <a:rPr lang="en-US" smtClean="0"/>
              <a:t>‹#›</a:t>
            </a:fld>
            <a:endParaRPr lang="en-US"/>
          </a:p>
        </p:txBody>
      </p:sp>
    </p:spTree>
    <p:extLst>
      <p:ext uri="{BB962C8B-B14F-4D97-AF65-F5344CB8AC3E}">
        <p14:creationId xmlns:p14="http://schemas.microsoft.com/office/powerpoint/2010/main" val="1042569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74C6F-4B1C-437D-81FE-00CA75614996}" type="slidenum">
              <a:rPr lang="en-US" smtClean="0"/>
              <a:t>1</a:t>
            </a:fld>
            <a:endParaRPr lang="en-US"/>
          </a:p>
        </p:txBody>
      </p:sp>
    </p:spTree>
    <p:extLst>
      <p:ext uri="{BB962C8B-B14F-4D97-AF65-F5344CB8AC3E}">
        <p14:creationId xmlns:p14="http://schemas.microsoft.com/office/powerpoint/2010/main" val="4063891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70924215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1" descr="ppt template-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a:xfrm>
            <a:off x="8077200" y="6629400"/>
            <a:ext cx="10668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a:p>
        </p:txBody>
      </p:sp>
      <p:sp>
        <p:nvSpPr>
          <p:cNvPr id="7"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0"/>
            <a:ext cx="2133600" cy="792480"/>
          </a:xfrm>
          <a:prstGeom prst="rect">
            <a:avLst/>
          </a:prstGeom>
        </p:spPr>
      </p:pic>
      <p:sp>
        <p:nvSpPr>
          <p:cNvPr id="2" name="Rectangle 1"/>
          <p:cNvSpPr/>
          <p:nvPr userDrawn="1"/>
        </p:nvSpPr>
        <p:spPr>
          <a:xfrm>
            <a:off x="1588" y="0"/>
            <a:ext cx="7008812" cy="7924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solidFill>
                <a:schemeClr val="accent1">
                  <a:lumMod val="60000"/>
                  <a:lumOff val="40000"/>
                </a:schemeClr>
              </a:solidFill>
            </a:endParaRPr>
          </a:p>
        </p:txBody>
      </p:sp>
      <p:sp>
        <p:nvSpPr>
          <p:cNvPr id="6" name="Title 1"/>
          <p:cNvSpPr>
            <a:spLocks noGrp="1"/>
          </p:cNvSpPr>
          <p:nvPr>
            <p:ph type="title"/>
          </p:nvPr>
        </p:nvSpPr>
        <p:spPr>
          <a:xfrm>
            <a:off x="115094" y="134630"/>
            <a:ext cx="67818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lang="en-US" sz="2800" b="1" dirty="0">
                <a:solidFill>
                  <a:schemeClr val="bg1"/>
                </a:solidFill>
                <a:latin typeface="Arial" pitchFamily="34" charset="0"/>
                <a:ea typeface="ＭＳ Ｐゴシック" pitchFamily="34" charset="-128"/>
                <a:cs typeface="+mn-cs"/>
              </a:defRPr>
            </a:lvl1pPr>
          </a:lstStyle>
          <a:p>
            <a:pPr lvl="0" algn="l" eaLnBrk="0" fontAlgn="base" hangingPunct="0">
              <a:spcAft>
                <a:spcPct val="0"/>
              </a:spcAft>
            </a:pPr>
            <a:r>
              <a:rPr lang="en-US" dirty="0" smtClean="0"/>
              <a:t>Click to edit Master title style</a:t>
            </a:r>
            <a:endParaRPr lang="en-US" dirty="0"/>
          </a:p>
        </p:txBody>
      </p:sp>
    </p:spTree>
    <p:extLst>
      <p:ext uri="{BB962C8B-B14F-4D97-AF65-F5344CB8AC3E}">
        <p14:creationId xmlns:p14="http://schemas.microsoft.com/office/powerpoint/2010/main" val="33417039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1" descr="ppt template-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solidFill>
                  <a:srgbClr val="430030"/>
                </a:solidFi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507ADD26-CCD8-43A2-B8AC-A5FEBF6EB699}" type="slidenum">
              <a:rPr lang="en-US" smtClean="0"/>
              <a:t>‹#›</a:t>
            </a:fld>
            <a:endParaRPr lang="en-US"/>
          </a:p>
        </p:txBody>
      </p:sp>
      <p:sp>
        <p:nvSpPr>
          <p:cNvPr id="8"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0"/>
            <a:ext cx="2133600" cy="792480"/>
          </a:xfrm>
          <a:prstGeom prst="rect">
            <a:avLst/>
          </a:prstGeom>
        </p:spPr>
      </p:pic>
      <p:sp>
        <p:nvSpPr>
          <p:cNvPr id="11" name="Rectangle 10"/>
          <p:cNvSpPr/>
          <p:nvPr userDrawn="1"/>
        </p:nvSpPr>
        <p:spPr>
          <a:xfrm>
            <a:off x="1588" y="0"/>
            <a:ext cx="7008812" cy="7924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solidFill>
                <a:schemeClr val="accent1">
                  <a:lumMod val="60000"/>
                  <a:lumOff val="40000"/>
                </a:schemeClr>
              </a:solidFill>
            </a:endParaRPr>
          </a:p>
        </p:txBody>
      </p:sp>
    </p:spTree>
    <p:extLst>
      <p:ext uri="{BB962C8B-B14F-4D97-AF65-F5344CB8AC3E}">
        <p14:creationId xmlns:p14="http://schemas.microsoft.com/office/powerpoint/2010/main" val="408749337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200" y="37940"/>
            <a:ext cx="6629400" cy="647860"/>
          </a:xfrm>
        </p:spPr>
        <p:txBody>
          <a:bodyPr>
            <a:noAutofit/>
          </a:bodyPr>
          <a:lstStyle>
            <a:lvl1pPr algn="l">
              <a:defRPr sz="2800" b="1">
                <a:solidFill>
                  <a:schemeClr val="bg1"/>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rgbClr val="430030"/>
                </a:solidFill>
                <a:latin typeface="Arial" pitchFamily="34" charset="0"/>
                <a:cs typeface="Arial" pitchFamily="34" charset="0"/>
              </a:defRPr>
            </a:lvl1pPr>
            <a:lvl2pPr>
              <a:defRPr sz="2400">
                <a:solidFill>
                  <a:srgbClr val="430030"/>
                </a:solidFill>
                <a:latin typeface="Arial" pitchFamily="34" charset="0"/>
                <a:cs typeface="Arial" pitchFamily="34" charset="0"/>
              </a:defRPr>
            </a:lvl2pPr>
            <a:lvl3pPr>
              <a:defRPr sz="2000">
                <a:solidFill>
                  <a:srgbClr val="430030"/>
                </a:solidFill>
                <a:latin typeface="Arial" pitchFamily="34" charset="0"/>
                <a:cs typeface="Arial" pitchFamily="34" charset="0"/>
              </a:defRPr>
            </a:lvl3pPr>
            <a:lvl4pPr>
              <a:defRPr sz="1800">
                <a:solidFill>
                  <a:srgbClr val="430030"/>
                </a:solidFill>
                <a:latin typeface="Arial" pitchFamily="34" charset="0"/>
                <a:cs typeface="Arial" pitchFamily="34" charset="0"/>
              </a:defRPr>
            </a:lvl4pPr>
            <a:lvl5pPr>
              <a:defRPr sz="1800">
                <a:solidFill>
                  <a:srgbClr val="430030"/>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rgbClr val="430030"/>
                </a:solidFill>
                <a:latin typeface="Arial" pitchFamily="34" charset="0"/>
                <a:cs typeface="Arial" pitchFamily="34" charset="0"/>
              </a:defRPr>
            </a:lvl1pPr>
            <a:lvl2pPr>
              <a:defRPr sz="2400">
                <a:solidFill>
                  <a:srgbClr val="430030"/>
                </a:solidFill>
                <a:latin typeface="Arial" pitchFamily="34" charset="0"/>
                <a:cs typeface="Arial" pitchFamily="34" charset="0"/>
              </a:defRPr>
            </a:lvl2pPr>
            <a:lvl3pPr>
              <a:defRPr sz="2000">
                <a:solidFill>
                  <a:srgbClr val="430030"/>
                </a:solidFill>
                <a:latin typeface="Arial" pitchFamily="34" charset="0"/>
                <a:cs typeface="Arial" pitchFamily="34" charset="0"/>
              </a:defRPr>
            </a:lvl3pPr>
            <a:lvl4pPr>
              <a:defRPr sz="1800">
                <a:solidFill>
                  <a:srgbClr val="430030"/>
                </a:solidFill>
                <a:latin typeface="Arial" pitchFamily="34" charset="0"/>
                <a:cs typeface="Arial" pitchFamily="34" charset="0"/>
              </a:defRPr>
            </a:lvl4pPr>
            <a:lvl5pPr>
              <a:defRPr sz="1800">
                <a:solidFill>
                  <a:srgbClr val="430030"/>
                </a:solidFill>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507ADD26-CCD8-43A2-B8AC-A5FEBF6EB699}" type="slidenum">
              <a:rPr lang="en-US" smtClean="0"/>
              <a:t>‹#›</a:t>
            </a:fld>
            <a:endParaRPr lang="en-US"/>
          </a:p>
        </p:txBody>
      </p:sp>
      <p:sp>
        <p:nvSpPr>
          <p:cNvPr id="9"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45720"/>
            <a:ext cx="1981200" cy="792480"/>
          </a:xfrm>
          <a:prstGeom prst="rect">
            <a:avLst/>
          </a:prstGeom>
        </p:spPr>
      </p:pic>
    </p:spTree>
    <p:extLst>
      <p:ext uri="{BB962C8B-B14F-4D97-AF65-F5344CB8AC3E}">
        <p14:creationId xmlns:p14="http://schemas.microsoft.com/office/powerpoint/2010/main" val="16138673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1" descr="ppt template-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430030"/>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430030"/>
                </a:solidFill>
                <a:latin typeface="Arial" pitchFamily="34" charset="0"/>
                <a:cs typeface="Arial" pitchFamily="34" charset="0"/>
              </a:defRPr>
            </a:lvl1pPr>
            <a:lvl2pPr>
              <a:defRPr sz="2000">
                <a:solidFill>
                  <a:srgbClr val="430030"/>
                </a:solidFill>
                <a:latin typeface="Arial" pitchFamily="34" charset="0"/>
                <a:cs typeface="Arial" pitchFamily="34" charset="0"/>
              </a:defRPr>
            </a:lvl2pPr>
            <a:lvl3pPr>
              <a:defRPr sz="1800">
                <a:solidFill>
                  <a:srgbClr val="430030"/>
                </a:solidFill>
                <a:latin typeface="Arial" pitchFamily="34" charset="0"/>
                <a:cs typeface="Arial" pitchFamily="34" charset="0"/>
              </a:defRPr>
            </a:lvl3pPr>
            <a:lvl4pPr>
              <a:defRPr sz="1600">
                <a:solidFill>
                  <a:srgbClr val="430030"/>
                </a:solidFill>
                <a:latin typeface="Arial" pitchFamily="34" charset="0"/>
                <a:cs typeface="Arial" pitchFamily="34" charset="0"/>
              </a:defRPr>
            </a:lvl4pPr>
            <a:lvl5pPr>
              <a:defRPr sz="1600">
                <a:solidFill>
                  <a:srgbClr val="430030"/>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430030"/>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430030"/>
                </a:solidFill>
                <a:latin typeface="Arial" pitchFamily="34" charset="0"/>
                <a:cs typeface="Arial" pitchFamily="34" charset="0"/>
              </a:defRPr>
            </a:lvl1pPr>
            <a:lvl2pPr>
              <a:defRPr sz="2000">
                <a:solidFill>
                  <a:srgbClr val="430030"/>
                </a:solidFill>
                <a:latin typeface="Arial" pitchFamily="34" charset="0"/>
                <a:cs typeface="Arial" pitchFamily="34" charset="0"/>
              </a:defRPr>
            </a:lvl2pPr>
            <a:lvl3pPr>
              <a:defRPr sz="1800">
                <a:solidFill>
                  <a:srgbClr val="430030"/>
                </a:solidFill>
                <a:latin typeface="Arial" pitchFamily="34" charset="0"/>
                <a:cs typeface="Arial" pitchFamily="34" charset="0"/>
              </a:defRPr>
            </a:lvl3pPr>
            <a:lvl4pPr>
              <a:defRPr sz="1600">
                <a:solidFill>
                  <a:srgbClr val="430030"/>
                </a:solidFill>
                <a:latin typeface="Arial" pitchFamily="34" charset="0"/>
                <a:cs typeface="Arial" pitchFamily="34" charset="0"/>
              </a:defRPr>
            </a:lvl4pPr>
            <a:lvl5pPr>
              <a:defRPr sz="1600">
                <a:solidFill>
                  <a:srgbClr val="430030"/>
                </a:solidFill>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507ADD26-CCD8-43A2-B8AC-A5FEBF6EB699}" type="slidenum">
              <a:rPr lang="en-US" smtClean="0"/>
              <a:t>‹#›</a:t>
            </a:fld>
            <a:endParaRPr lang="en-US"/>
          </a:p>
        </p:txBody>
      </p:sp>
      <p:sp>
        <p:nvSpPr>
          <p:cNvPr id="11"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
        <p:nvSpPr>
          <p:cNvPr id="12" name="Title 1"/>
          <p:cNvSpPr>
            <a:spLocks noGrp="1"/>
          </p:cNvSpPr>
          <p:nvPr>
            <p:ph type="title"/>
          </p:nvPr>
        </p:nvSpPr>
        <p:spPr>
          <a:xfrm>
            <a:off x="76200" y="37940"/>
            <a:ext cx="6629400" cy="647860"/>
          </a:xfrm>
        </p:spPr>
        <p:txBody>
          <a:bodyPr>
            <a:noAutofit/>
          </a:bodyPr>
          <a:lstStyle>
            <a:lvl1pPr algn="l">
              <a:defRPr sz="2800" b="1">
                <a:solidFill>
                  <a:schemeClr val="bg1"/>
                </a:solidFill>
                <a:latin typeface="Arial" pitchFamily="34" charset="0"/>
                <a:cs typeface="Arial" pitchFamily="34" charset="0"/>
              </a:defRPr>
            </a:lvl1pPr>
          </a:lstStyle>
          <a:p>
            <a:r>
              <a:rPr lang="en-US" dirty="0" smtClean="0"/>
              <a:t>Click to edit Master title style</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45720"/>
            <a:ext cx="1981200" cy="792480"/>
          </a:xfrm>
          <a:prstGeom prst="rect">
            <a:avLst/>
          </a:prstGeom>
        </p:spPr>
      </p:pic>
    </p:spTree>
    <p:extLst>
      <p:ext uri="{BB962C8B-B14F-4D97-AF65-F5344CB8AC3E}">
        <p14:creationId xmlns:p14="http://schemas.microsoft.com/office/powerpoint/2010/main" val="208799778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1" descr="ppt template-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solidFill>
                  <a:srgbClr val="430030"/>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43003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507ADD26-CCD8-43A2-B8AC-A5FEBF6EB699}" type="slidenum">
              <a:rPr lang="en-US" smtClean="0"/>
              <a:t>‹#›</a:t>
            </a:fld>
            <a:endParaRPr lang="en-US"/>
          </a:p>
        </p:txBody>
      </p:sp>
      <p:sp>
        <p:nvSpPr>
          <p:cNvPr id="9"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
        <p:nvSpPr>
          <p:cNvPr id="10" name="Title 1"/>
          <p:cNvSpPr txBox="1">
            <a:spLocks/>
          </p:cNvSpPr>
          <p:nvPr userDrawn="1"/>
        </p:nvSpPr>
        <p:spPr>
          <a:xfrm>
            <a:off x="76200" y="37940"/>
            <a:ext cx="6629400" cy="647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kern="1200">
                <a:solidFill>
                  <a:schemeClr val="bg1"/>
                </a:solidFill>
                <a:latin typeface="+mj-lt"/>
                <a:ea typeface="+mj-ea"/>
                <a:cs typeface="+mj-cs"/>
              </a:defRPr>
            </a:lvl1pPr>
          </a:lstStyle>
          <a:p>
            <a:pPr algn="l"/>
            <a:r>
              <a:rPr lang="en-US" sz="2800" b="1" dirty="0" smtClean="0">
                <a:latin typeface="Arial" pitchFamily="34" charset="0"/>
                <a:cs typeface="Arial" pitchFamily="34" charset="0"/>
              </a:rPr>
              <a:t>Click to edit Master title style</a:t>
            </a:r>
            <a:endParaRPr lang="en-US" sz="2800" b="1" dirty="0">
              <a:latin typeface="Arial" pitchFamily="34" charset="0"/>
              <a:cs typeface="Arial"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45720"/>
            <a:ext cx="1981200" cy="792480"/>
          </a:xfrm>
          <a:prstGeom prst="rect">
            <a:avLst/>
          </a:prstGeom>
        </p:spPr>
      </p:pic>
    </p:spTree>
    <p:extLst>
      <p:ext uri="{BB962C8B-B14F-4D97-AF65-F5344CB8AC3E}">
        <p14:creationId xmlns:p14="http://schemas.microsoft.com/office/powerpoint/2010/main" val="32041527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3268BE2E-9A5D-8849-B61E-6245DF49D555}" type="datetimeFigureOut">
              <a:rPr lang="en-US" smtClean="0"/>
              <a:pPr/>
              <a:t>2/15/2013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F449A-817B-BD4E-A5F7-20513A92E4E3}" type="slidenum">
              <a:rPr lang="en-US" smtClean="0"/>
              <a:pPr/>
              <a:t>‹#›</a:t>
            </a:fld>
            <a:endParaRPr lang="en-US"/>
          </a:p>
        </p:txBody>
      </p:sp>
    </p:spTree>
    <p:extLst>
      <p:ext uri="{BB962C8B-B14F-4D97-AF65-F5344CB8AC3E}">
        <p14:creationId xmlns:p14="http://schemas.microsoft.com/office/powerpoint/2010/main" val="2723595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429000" y="4763"/>
            <a:ext cx="5715000" cy="604837"/>
          </a:xfrm>
        </p:spPr>
        <p:txBody>
          <a:bodyPr>
            <a:noAutofit/>
          </a:bodyPr>
          <a:lstStyle>
            <a:lvl1pPr algn="r">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accent2">
                    <a:lumMod val="50000"/>
                  </a:schemeClr>
                </a:solidFill>
              </a:defRPr>
            </a:lvl1pPr>
            <a:lvl2pPr>
              <a:defRPr>
                <a:solidFill>
                  <a:schemeClr val="accent2">
                    <a:lumMod val="50000"/>
                  </a:schemeClr>
                </a:solidFill>
              </a:defRPr>
            </a:lvl2pPr>
            <a:lvl3pPr>
              <a:defRPr>
                <a:solidFill>
                  <a:schemeClr val="accent2">
                    <a:lumMod val="50000"/>
                  </a:schemeClr>
                </a:solidFill>
              </a:defRPr>
            </a:lvl3pPr>
            <a:lvl4pPr>
              <a:defRPr>
                <a:solidFill>
                  <a:schemeClr val="accent2">
                    <a:lumMod val="50000"/>
                  </a:schemeClr>
                </a:solidFill>
              </a:defRPr>
            </a:lvl4pPr>
            <a:lvl5pPr>
              <a:defRPr>
                <a:solidFill>
                  <a:schemeClr val="accent2">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4337"/>
            <a:ext cx="9153525" cy="694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8"/>
          <p:cNvSpPr>
            <a:spLocks noGrp="1" noChangeArrowheads="1"/>
          </p:cNvSpPr>
          <p:nvPr>
            <p:ph type="subTitle" idx="10"/>
          </p:nvPr>
        </p:nvSpPr>
        <p:spPr>
          <a:xfrm>
            <a:off x="4610100" y="2590800"/>
            <a:ext cx="3581400" cy="617538"/>
          </a:xfrm>
          <a:prstGeom prst="rect">
            <a:avLst/>
          </a:prstGeom>
        </p:spPr>
        <p:txBody>
          <a:bodyPr wrap="none" anchor="ctr">
            <a:normAutofit/>
          </a:bodyPr>
          <a:lstStyle>
            <a:lvl1pPr algn="ctr">
              <a:defRPr sz="1800"/>
            </a:lvl1pPr>
          </a:lstStyle>
          <a:p>
            <a:pPr marL="0" marR="0" lvl="0" indent="0" defTabSz="914400" eaLnBrk="1" fontAlgn="auto" latinLnBrk="0" hangingPunct="1">
              <a:lnSpc>
                <a:spcPct val="7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3496AE"/>
              </a:solidFill>
              <a:effectLst/>
              <a:uLnTx/>
              <a:uFillTx/>
              <a:latin typeface="Arial"/>
            </a:endParaRPr>
          </a:p>
        </p:txBody>
      </p:sp>
    </p:spTree>
    <p:extLst>
      <p:ext uri="{BB962C8B-B14F-4D97-AF65-F5344CB8AC3E}">
        <p14:creationId xmlns:p14="http://schemas.microsoft.com/office/powerpoint/2010/main" val="4060097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8"/>
          <p:cNvSpPr>
            <a:spLocks noGrp="1" noChangeArrowheads="1"/>
          </p:cNvSpPr>
          <p:nvPr>
            <p:ph type="subTitle" idx="1"/>
          </p:nvPr>
        </p:nvSpPr>
        <p:spPr>
          <a:xfrm>
            <a:off x="4610100" y="2590800"/>
            <a:ext cx="3581400" cy="617538"/>
          </a:xfrm>
          <a:prstGeom prst="rect">
            <a:avLst/>
          </a:prstGeom>
        </p:spPr>
        <p:txBody>
          <a:bodyPr wrap="none" anchor="ctr">
            <a:normAutofit/>
          </a:bodyPr>
          <a:lstStyle>
            <a:lvl1pPr marL="342900" indent="-342900" algn="ctr">
              <a:buNone/>
              <a:defRPr sz="1800"/>
            </a:lvl1pPr>
          </a:lstStyle>
          <a:p>
            <a:pPr marL="0" marR="0" lvl="0" indent="0" defTabSz="914400" eaLnBrk="1" fontAlgn="auto" latinLnBrk="0" hangingPunct="1">
              <a:lnSpc>
                <a:spcPct val="70000"/>
              </a:lnSpc>
              <a:spcBef>
                <a:spcPts val="0"/>
              </a:spcBef>
              <a:spcAft>
                <a:spcPts val="0"/>
              </a:spcAft>
              <a:buClrTx/>
              <a:buSzTx/>
              <a:tabLst/>
              <a:defRPr/>
            </a:pPr>
            <a:endParaRPr kumimoji="0" lang="en-US" sz="2000" b="1" i="0" u="none" strike="noStrike" kern="0" cap="none" spc="0" normalizeH="0" baseline="0" noProof="0" dirty="0" smtClean="0">
              <a:ln>
                <a:noFill/>
              </a:ln>
              <a:solidFill>
                <a:srgbClr val="3496AE"/>
              </a:solidFill>
              <a:effectLst/>
              <a:uLnTx/>
              <a:uFillTx/>
              <a:latin typeface="Arial"/>
            </a:endParaRPr>
          </a:p>
        </p:txBody>
      </p:sp>
    </p:spTree>
    <p:extLst>
      <p:ext uri="{BB962C8B-B14F-4D97-AF65-F5344CB8AC3E}">
        <p14:creationId xmlns:p14="http://schemas.microsoft.com/office/powerpoint/2010/main" val="2318965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44000"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ubtitle 8"/>
          <p:cNvSpPr>
            <a:spLocks noGrp="1" noChangeArrowheads="1"/>
          </p:cNvSpPr>
          <p:nvPr>
            <p:ph type="subTitle" idx="1"/>
          </p:nvPr>
        </p:nvSpPr>
        <p:spPr>
          <a:xfrm>
            <a:off x="4610100" y="2590800"/>
            <a:ext cx="3581400" cy="617538"/>
          </a:xfrm>
          <a:prstGeom prst="rect">
            <a:avLst/>
          </a:prstGeom>
        </p:spPr>
        <p:txBody>
          <a:bodyPr wrap="none" anchor="ctr">
            <a:normAutofit/>
          </a:bodyPr>
          <a:lstStyle>
            <a:lvl1pPr marL="342900" indent="-342900" algn="ctr">
              <a:buNone/>
              <a:defRPr sz="1800"/>
            </a:lvl1pPr>
          </a:lstStyle>
          <a:p>
            <a:pPr marL="0" marR="0" lvl="0" indent="0" defTabSz="914400" eaLnBrk="1" fontAlgn="auto" latinLnBrk="0" hangingPunct="1">
              <a:lnSpc>
                <a:spcPct val="70000"/>
              </a:lnSpc>
              <a:spcBef>
                <a:spcPts val="0"/>
              </a:spcBef>
              <a:spcAft>
                <a:spcPts val="0"/>
              </a:spcAft>
              <a:buClrTx/>
              <a:buSzTx/>
              <a:tabLst/>
              <a:defRPr/>
            </a:pPr>
            <a:endParaRPr kumimoji="0" lang="en-US" sz="2000" b="1" i="0" u="none" strike="noStrike" kern="0" cap="none" spc="0" normalizeH="0" baseline="0" noProof="0" dirty="0" smtClean="0">
              <a:ln>
                <a:noFill/>
              </a:ln>
              <a:solidFill>
                <a:srgbClr val="3496AE"/>
              </a:solidFill>
              <a:effectLst/>
              <a:uLnTx/>
              <a:uFillTx/>
              <a:latin typeface="Arial"/>
            </a:endParaRPr>
          </a:p>
        </p:txBody>
      </p:sp>
    </p:spTree>
    <p:extLst>
      <p:ext uri="{BB962C8B-B14F-4D97-AF65-F5344CB8AC3E}">
        <p14:creationId xmlns:p14="http://schemas.microsoft.com/office/powerpoint/2010/main" val="3574443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a:solidFill>
                  <a:schemeClr val="accent2">
                    <a:lumMod val="5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15391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userDrawn="1"/>
        </p:nvPicPr>
        <p:blipFill>
          <a:blip r:embed="rId3" cstate="print">
            <a:extLst>
              <a:ext uri="{28A0092B-C50C-407E-A947-70E740481C1C}">
                <a14:useLocalDpi xmlns:a14="http://schemas.microsoft.com/office/drawing/2010/main" val="0"/>
              </a:ext>
            </a:extLst>
          </a:blip>
          <a:srcRect t="50526" b="-76"/>
          <a:stretch>
            <a:fillRect/>
          </a:stretch>
        </p:blipFill>
        <p:spPr bwMode="auto">
          <a:xfrm>
            <a:off x="0" y="3839260"/>
            <a:ext cx="7861300" cy="2923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152815124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half" idx="1"/>
          </p:nvPr>
        </p:nvSpPr>
        <p:spPr>
          <a:xfrm>
            <a:off x="457200" y="1600200"/>
            <a:ext cx="4038600" cy="4525963"/>
          </a:xfrm>
        </p:spPr>
        <p:txBody>
          <a:bodyPr/>
          <a:lstStyle>
            <a:lvl1pPr>
              <a:defRPr sz="2800">
                <a:solidFill>
                  <a:schemeClr val="accent2">
                    <a:lumMod val="50000"/>
                  </a:schemeClr>
                </a:solidFill>
              </a:defRPr>
            </a:lvl1pPr>
            <a:lvl2pPr>
              <a:defRPr sz="2400">
                <a:solidFill>
                  <a:schemeClr val="accent2">
                    <a:lumMod val="50000"/>
                  </a:schemeClr>
                </a:solidFill>
              </a:defRPr>
            </a:lvl2pPr>
            <a:lvl3pPr>
              <a:defRPr sz="2000">
                <a:solidFill>
                  <a:schemeClr val="accent2">
                    <a:lumMod val="50000"/>
                  </a:schemeClr>
                </a:solidFill>
              </a:defRPr>
            </a:lvl3pPr>
            <a:lvl4pPr>
              <a:defRPr sz="1800">
                <a:solidFill>
                  <a:schemeClr val="accent2">
                    <a:lumMod val="50000"/>
                  </a:schemeClr>
                </a:solidFill>
              </a:defRPr>
            </a:lvl4pPr>
            <a:lvl5pPr>
              <a:defRPr sz="1800">
                <a:solidFill>
                  <a:schemeClr val="accent2">
                    <a:lumMod val="50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2">
                    <a:lumMod val="50000"/>
                  </a:schemeClr>
                </a:solidFill>
              </a:defRPr>
            </a:lvl1pPr>
            <a:lvl2pPr>
              <a:defRPr sz="2400">
                <a:solidFill>
                  <a:schemeClr val="accent2">
                    <a:lumMod val="50000"/>
                  </a:schemeClr>
                </a:solidFill>
              </a:defRPr>
            </a:lvl2pPr>
            <a:lvl3pPr>
              <a:defRPr sz="2000">
                <a:solidFill>
                  <a:schemeClr val="accent2">
                    <a:lumMod val="50000"/>
                  </a:schemeClr>
                </a:solidFill>
              </a:defRPr>
            </a:lvl3pPr>
            <a:lvl4pPr>
              <a:defRPr sz="1800">
                <a:solidFill>
                  <a:schemeClr val="accent2">
                    <a:lumMod val="50000"/>
                  </a:schemeClr>
                </a:solidFill>
              </a:defRPr>
            </a:lvl4pPr>
            <a:lvl5pPr>
              <a:defRPr sz="1800">
                <a:solidFill>
                  <a:schemeClr val="accent2">
                    <a:lumMod val="50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429000" y="4763"/>
            <a:ext cx="5715000" cy="604837"/>
          </a:xfrm>
        </p:spPr>
        <p:txBody>
          <a:bodyPr>
            <a:noAutofit/>
          </a:bodyPr>
          <a:lstStyle>
            <a:lvl1pPr algn="r">
              <a:defRPr sz="28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76983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3525" cy="684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3429000" y="4763"/>
            <a:ext cx="5715000" cy="604837"/>
          </a:xfrm>
        </p:spPr>
        <p:txBody>
          <a:bodyPr>
            <a:noAutofit/>
          </a:bodyPr>
          <a:lstStyle>
            <a:lvl1pPr algn="r">
              <a:defRPr sz="28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0554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csides\Desktop\Terrier.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0371" t="5556" r="21958" b="3571"/>
          <a:stretch/>
        </p:blipFill>
        <p:spPr bwMode="auto">
          <a:xfrm>
            <a:off x="57993" y="4212771"/>
            <a:ext cx="2228007" cy="2340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40250780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C:\Users\csides\Desktop\GoldenRetriever.jp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2941" t="7886" r="15645"/>
          <a:stretch/>
        </p:blipFill>
        <p:spPr bwMode="auto">
          <a:xfrm>
            <a:off x="27213" y="4250833"/>
            <a:ext cx="2345873" cy="2345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358072620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C:\Users\csides\Desktop\shutterstock_27178753.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1111" t="4131" r="3943"/>
          <a:stretch/>
        </p:blipFill>
        <p:spPr bwMode="auto">
          <a:xfrm>
            <a:off x="76200" y="4399584"/>
            <a:ext cx="2819400" cy="21311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3580726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C:\Users\csides\Desktop\Specialty_Bedding Divider Page.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7563" t="4224" r="3257" b="4723"/>
          <a:stretch/>
        </p:blipFill>
        <p:spPr bwMode="auto">
          <a:xfrm>
            <a:off x="43542" y="4495800"/>
            <a:ext cx="3080658" cy="21118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35807262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csides\Desktop\shutterstock_24152044.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257" t="16910" b="14318"/>
          <a:stretch/>
        </p:blipFill>
        <p:spPr bwMode="auto">
          <a:xfrm flipH="1">
            <a:off x="74611" y="4800600"/>
            <a:ext cx="3752165" cy="1778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32469032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pic>
        <p:nvPicPr>
          <p:cNvPr id="8" name="Picture 1" descr="ppt template2-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C:\Users\csides\Desktop\jackrussel&amp;kitty.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004" t="4996" r="10276" b="6014"/>
          <a:stretch/>
        </p:blipFill>
        <p:spPr bwMode="auto">
          <a:xfrm flipH="1">
            <a:off x="32656" y="4191000"/>
            <a:ext cx="2955393" cy="2424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685800" y="2667000"/>
            <a:ext cx="77724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lang="en-US" sz="2800" b="1">
                <a:solidFill>
                  <a:srgbClr val="430030"/>
                </a:solidFill>
                <a:latin typeface="Arial" pitchFamily="34" charset="0"/>
                <a:ea typeface="ＭＳ Ｐゴシック" pitchFamily="34" charset="-128"/>
                <a:cs typeface="+mn-cs"/>
              </a:defRPr>
            </a:lvl1pPr>
          </a:lstStyle>
          <a:p>
            <a:r>
              <a:rPr lang="en-US" sz="2800" b="1" dirty="0" smtClean="0">
                <a:solidFill>
                  <a:srgbClr val="430030"/>
                </a:solidFill>
              </a:rPr>
              <a:t>Title Here Font Size 28 Bold</a:t>
            </a:r>
            <a:endParaRPr lang="en-US" sz="2800" b="1" dirty="0">
              <a:solidFill>
                <a:srgbClr val="430030"/>
              </a:solidFill>
            </a:endParaRPr>
          </a:p>
        </p:txBody>
      </p:sp>
      <p:sp>
        <p:nvSpPr>
          <p:cNvPr id="3" name="Subtitle 2"/>
          <p:cNvSpPr>
            <a:spLocks noGrp="1"/>
          </p:cNvSpPr>
          <p:nvPr>
            <p:ph type="subTitle" idx="1" hasCustomPrompt="1"/>
          </p:nvPr>
        </p:nvSpPr>
        <p:spPr>
          <a:xfrm>
            <a:off x="1371600" y="3339773"/>
            <a:ext cx="6400800" cy="1752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marL="0" indent="0" algn="ctr" eaLnBrk="1" hangingPunct="1">
              <a:lnSpc>
                <a:spcPct val="70000"/>
              </a:lnSpc>
              <a:spcBef>
                <a:spcPct val="20000"/>
              </a:spcBef>
              <a:buNone/>
              <a:defRPr lang="en-US" sz="2000">
                <a:solidFill>
                  <a:srgbClr val="430030"/>
                </a:solidFill>
                <a:latin typeface="Arial" pitchFamily="34" charset="0"/>
                <a:ea typeface="ＭＳ Ｐゴシック" pitchFamily="34" charset="-128"/>
              </a:defRPr>
            </a:lvl1pPr>
          </a:lstStyle>
          <a:p>
            <a:pPr algn="ctr" eaLnBrk="1" hangingPunct="1">
              <a:lnSpc>
                <a:spcPct val="70000"/>
              </a:lnSpc>
              <a:spcBef>
                <a:spcPct val="20000"/>
              </a:spcBef>
            </a:pPr>
            <a:r>
              <a:rPr lang="en-US" sz="2000" dirty="0" smtClean="0">
                <a:solidFill>
                  <a:srgbClr val="430030"/>
                </a:solidFill>
              </a:rPr>
              <a:t>Font Size 20 Regular - Font ALWAYS Arial on all text.</a:t>
            </a:r>
          </a:p>
        </p:txBody>
      </p:sp>
      <p:sp>
        <p:nvSpPr>
          <p:cNvPr id="6" name="Slide Number Placeholder 5"/>
          <p:cNvSpPr>
            <a:spLocks noGrp="1"/>
          </p:cNvSpPr>
          <p:nvPr>
            <p:ph type="sldNum" sz="quarter" idx="12"/>
          </p:nvPr>
        </p:nvSpPr>
        <p:spPr>
          <a:xfrm>
            <a:off x="7010400" y="6629400"/>
            <a:ext cx="2133600" cy="228600"/>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dirty="0"/>
          </a:p>
        </p:txBody>
      </p:sp>
      <p:sp>
        <p:nvSpPr>
          <p:cNvPr id="10" name="Footer Placeholder 9"/>
          <p:cNvSpPr>
            <a:spLocks noGrp="1"/>
          </p:cNvSpPr>
          <p:nvPr>
            <p:ph type="ftr" sz="quarter" idx="14"/>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spTree>
    <p:extLst>
      <p:ext uri="{BB962C8B-B14F-4D97-AF65-F5344CB8AC3E}">
        <p14:creationId xmlns:p14="http://schemas.microsoft.com/office/powerpoint/2010/main" val="32469032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1" descr="ppt template-02.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81290"/>
            <a:ext cx="6781800" cy="5232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lang="en-US" sz="2800" b="1" dirty="0">
                <a:solidFill>
                  <a:schemeClr val="bg1"/>
                </a:solidFill>
                <a:latin typeface="Arial" pitchFamily="34" charset="0"/>
                <a:ea typeface="ＭＳ Ｐゴシック" pitchFamily="34" charset="-128"/>
                <a:cs typeface="+mn-cs"/>
              </a:defRPr>
            </a:lvl1pPr>
          </a:lstStyle>
          <a:p>
            <a:pPr lvl="0" algn="l" eaLnBrk="0" fontAlgn="base" hangingPunct="0">
              <a:spcAft>
                <a:spcPct val="0"/>
              </a:spcAft>
            </a:pPr>
            <a:r>
              <a:rPr lang="en-US" dirty="0" smtClean="0"/>
              <a:t>Click to edit Master title style</a:t>
            </a:r>
            <a:endParaRPr lang="en-US" dirty="0"/>
          </a:p>
        </p:txBody>
      </p:sp>
      <p:sp>
        <p:nvSpPr>
          <p:cNvPr id="6" name="Slide Number Placeholder 5"/>
          <p:cNvSpPr>
            <a:spLocks noGrp="1"/>
          </p:cNvSpPr>
          <p:nvPr>
            <p:ph type="sldNum" sz="quarter" idx="12"/>
          </p:nvPr>
        </p:nvSpPr>
        <p:spPr>
          <a:xfrm>
            <a:off x="7010400" y="6655724"/>
            <a:ext cx="2133600" cy="202276"/>
          </a:xfrm>
        </p:spPr>
        <p:txBody>
          <a:bodyPr/>
          <a:lstStyle>
            <a:lvl1pPr>
              <a:defRPr sz="900">
                <a:latin typeface="Arial" pitchFamily="34" charset="0"/>
                <a:cs typeface="Arial" pitchFamily="34" charset="0"/>
              </a:defRPr>
            </a:lvl1pPr>
          </a:lstStyle>
          <a:p>
            <a:fld id="{507ADD26-CCD8-43A2-B8AC-A5FEBF6EB699}" type="slidenum">
              <a:rPr lang="en-US" smtClean="0"/>
              <a:pPr/>
              <a:t>‹#›</a:t>
            </a:fld>
            <a:endParaRPr lang="en-US"/>
          </a:p>
        </p:txBody>
      </p:sp>
      <p:sp>
        <p:nvSpPr>
          <p:cNvPr id="9" name="Text Placeholder 8"/>
          <p:cNvSpPr>
            <a:spLocks noGrp="1"/>
          </p:cNvSpPr>
          <p:nvPr>
            <p:ph type="body" sz="quarter" idx="13"/>
          </p:nvPr>
        </p:nvSpPr>
        <p:spPr>
          <a:xfrm>
            <a:off x="76200" y="914400"/>
            <a:ext cx="8991600" cy="533400"/>
          </a:xfrm>
        </p:spPr>
        <p:txBody>
          <a:bodyPr>
            <a:normAutofit/>
          </a:bodyPr>
          <a:lstStyle>
            <a:lvl1pPr marL="0" indent="0">
              <a:buNone/>
              <a:defRPr sz="2400">
                <a:solidFill>
                  <a:srgbClr val="430030"/>
                </a:solidFill>
                <a:latin typeface="Arial" pitchFamily="34" charset="0"/>
                <a:cs typeface="Arial" pitchFamily="34" charset="0"/>
              </a:defRPr>
            </a:lvl1pPr>
          </a:lstStyle>
          <a:p>
            <a:pPr lvl="0"/>
            <a:r>
              <a:rPr lang="en-US" dirty="0" smtClean="0"/>
              <a:t>Click to edit</a:t>
            </a:r>
            <a:endParaRPr lang="en-US" dirty="0"/>
          </a:p>
        </p:txBody>
      </p:sp>
      <p:sp>
        <p:nvSpPr>
          <p:cNvPr id="11" name="Text Placeholder 10"/>
          <p:cNvSpPr>
            <a:spLocks noGrp="1"/>
          </p:cNvSpPr>
          <p:nvPr>
            <p:ph type="body" sz="quarter" idx="14"/>
          </p:nvPr>
        </p:nvSpPr>
        <p:spPr>
          <a:xfrm>
            <a:off x="76200" y="1600200"/>
            <a:ext cx="8991600" cy="4648200"/>
          </a:xfrm>
        </p:spPr>
        <p:txBody>
          <a:bodyPr>
            <a:normAutofit/>
          </a:bodyPr>
          <a:lstStyle>
            <a:lvl1pPr marL="233363" indent="-233363">
              <a:buSzPct val="100000"/>
              <a:buFont typeface="Arial" pitchFamily="34" charset="0"/>
              <a:buChar char="●"/>
              <a:defRPr sz="1800">
                <a:solidFill>
                  <a:srgbClr val="430030"/>
                </a:solidFill>
                <a:latin typeface="Arial" pitchFamily="34" charset="0"/>
                <a:cs typeface="Arial" pitchFamily="34" charset="0"/>
              </a:defRPr>
            </a:lvl1pPr>
            <a:lvl2pPr marL="742950" indent="-285750">
              <a:buFont typeface="Arial" pitchFamily="34" charset="0"/>
              <a:buChar char="−"/>
              <a:defRPr sz="1600">
                <a:solidFill>
                  <a:srgbClr val="430030"/>
                </a:solidFill>
                <a:latin typeface="Arial" pitchFamily="34" charset="0"/>
                <a:cs typeface="Arial" pitchFamily="34" charset="0"/>
              </a:defRPr>
            </a:lvl2pPr>
            <a:lvl3pPr marL="1143000" indent="-228600">
              <a:buFont typeface="Arial" pitchFamily="34" charset="0"/>
              <a:buChar char="●"/>
              <a:defRPr sz="1400">
                <a:solidFill>
                  <a:srgbClr val="430030"/>
                </a:solidFill>
                <a:latin typeface="Arial" pitchFamily="34" charset="0"/>
                <a:cs typeface="Arial" pitchFamily="34" charset="0"/>
              </a:defRPr>
            </a:lvl3pPr>
            <a:lvl4pPr marL="1600200" indent="-228600">
              <a:buFont typeface="Arial" pitchFamily="34" charset="0"/>
              <a:buChar char="–"/>
              <a:defRPr sz="1200">
                <a:solidFill>
                  <a:srgbClr val="430030"/>
                </a:solidFill>
                <a:latin typeface="Arial" pitchFamily="34" charset="0"/>
                <a:cs typeface="Arial" pitchFamily="34" charset="0"/>
              </a:defRPr>
            </a:lvl4pPr>
            <a:lvl5pPr marL="2057400" indent="-228600">
              <a:buFont typeface="Arial" pitchFamily="34" charset="0"/>
              <a:buChar char="»"/>
              <a:defRPr sz="1200">
                <a:solidFill>
                  <a:srgbClr val="430030"/>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9"/>
          <p:cNvSpPr>
            <a:spLocks noGrp="1"/>
          </p:cNvSpPr>
          <p:nvPr>
            <p:ph type="ftr" sz="quarter" idx="15"/>
          </p:nvPr>
        </p:nvSpPr>
        <p:spPr>
          <a:xfrm>
            <a:off x="0" y="6629400"/>
            <a:ext cx="3657600" cy="228600"/>
          </a:xfrm>
        </p:spPr>
        <p:txBody>
          <a:bodyPr anchor="b"/>
          <a:lstStyle>
            <a:lvl1pPr algn="l">
              <a:defRPr sz="900">
                <a:latin typeface="Arial" pitchFamily="34" charset="0"/>
                <a:cs typeface="Arial" pitchFamily="34" charset="0"/>
              </a:defRPr>
            </a:lvl1pPr>
          </a:lstStyle>
          <a:p>
            <a:r>
              <a:rPr lang="en-US" dirty="0" smtClean="0"/>
              <a:t>Petmate - Copyright 2013 - Confidential and Proprietary</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10400" y="0"/>
            <a:ext cx="2133600" cy="792480"/>
          </a:xfrm>
          <a:prstGeom prst="rect">
            <a:avLst/>
          </a:prstGeom>
        </p:spPr>
      </p:pic>
      <p:sp>
        <p:nvSpPr>
          <p:cNvPr id="13" name="Rectangle 12"/>
          <p:cNvSpPr/>
          <p:nvPr userDrawn="1"/>
        </p:nvSpPr>
        <p:spPr>
          <a:xfrm>
            <a:off x="1588" y="0"/>
            <a:ext cx="7008812" cy="7924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1"/>
                </a:solidFill>
              </a:ln>
              <a:solidFill>
                <a:schemeClr val="accent1">
                  <a:lumMod val="60000"/>
                  <a:lumOff val="40000"/>
                </a:schemeClr>
              </a:solidFill>
            </a:endParaRPr>
          </a:p>
        </p:txBody>
      </p:sp>
    </p:spTree>
    <p:extLst>
      <p:ext uri="{BB962C8B-B14F-4D97-AF65-F5344CB8AC3E}">
        <p14:creationId xmlns:p14="http://schemas.microsoft.com/office/powerpoint/2010/main" val="5499532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Petmate - Copyright 2013 - Confidential and Proprietary</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ADD26-CCD8-43A2-B8AC-A5FEBF6EB699}" type="slidenum">
              <a:rPr lang="en-US" smtClean="0"/>
              <a:t>‹#›</a:t>
            </a:fld>
            <a:endParaRPr lang="en-US"/>
          </a:p>
        </p:txBody>
      </p:sp>
    </p:spTree>
    <p:extLst>
      <p:ext uri="{BB962C8B-B14F-4D97-AF65-F5344CB8AC3E}">
        <p14:creationId xmlns:p14="http://schemas.microsoft.com/office/powerpoint/2010/main" val="118689267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6" r:id="rId7"/>
    <p:sldLayoutId id="2147483665" r:id="rId8"/>
    <p:sldLayoutId id="2147483650" r:id="rId9"/>
    <p:sldLayoutId id="2147483655" r:id="rId10"/>
    <p:sldLayoutId id="2147483651" r:id="rId11"/>
    <p:sldLayoutId id="2147483652" r:id="rId12"/>
    <p:sldLayoutId id="2147483653" r:id="rId13"/>
    <p:sldLayoutId id="2147483657" r:id="rId14"/>
    <p:sldLayoutId id="2147483703" r:id="rId15"/>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rgbClr val="43003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rgbClr val="430030"/>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rgbClr val="430030"/>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rgbClr val="430030"/>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rgbClr val="430030"/>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rgbClr val="43003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58B5D-9008-4220-A56C-4AE41BDDD0CB}" type="datetimeFigureOut">
              <a:rPr lang="en-US" smtClean="0"/>
              <a:t>2/15/2013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53EEA-479F-41EE-AD10-7DCD7122E20D}" type="slidenum">
              <a:rPr lang="en-US" smtClean="0"/>
              <a:t>‹#›</a:t>
            </a:fld>
            <a:endParaRPr lang="en-US"/>
          </a:p>
        </p:txBody>
      </p:sp>
    </p:spTree>
    <p:extLst>
      <p:ext uri="{BB962C8B-B14F-4D97-AF65-F5344CB8AC3E}">
        <p14:creationId xmlns:p14="http://schemas.microsoft.com/office/powerpoint/2010/main" val="2667945139"/>
      </p:ext>
    </p:extLst>
  </p:cSld>
  <p:clrMap bg1="lt1" tx1="dk1" bg2="lt2" tx2="dk2" accent1="accent1" accent2="accent2" accent3="accent3" accent4="accent4" accent5="accent5" accent6="accent6" hlink="hlink" folHlink="folHlink"/>
  <p:sldLayoutIdLst>
    <p:sldLayoutId id="2147483669" r:id="rId1"/>
    <p:sldLayoutId id="2147483672" r:id="rId2"/>
    <p:sldLayoutId id="2147483673" r:id="rId3"/>
    <p:sldLayoutId id="2147483668" r:id="rId4"/>
    <p:sldLayoutId id="2147483671" r:id="rId5"/>
    <p:sldLayoutId id="2147483674" r:id="rId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99459"/>
            <a:ext cx="7772400" cy="1362075"/>
          </a:xfrm>
        </p:spPr>
        <p:txBody>
          <a:bodyPr anchor="ctr">
            <a:normAutofit/>
          </a:bodyPr>
          <a:lstStyle/>
          <a:p>
            <a:pPr algn="ctr"/>
            <a:r>
              <a:rPr lang="en-US" dirty="0" smtClean="0">
                <a:solidFill>
                  <a:schemeClr val="tx1"/>
                </a:solidFill>
                <a:latin typeface="+mj-lt"/>
              </a:rPr>
              <a:t>Texas husky rescue</a:t>
            </a:r>
            <a:br>
              <a:rPr lang="en-US" dirty="0" smtClean="0">
                <a:solidFill>
                  <a:schemeClr val="tx1"/>
                </a:solidFill>
                <a:latin typeface="+mj-lt"/>
              </a:rPr>
            </a:br>
            <a:r>
              <a:rPr lang="en-US" dirty="0" smtClean="0">
                <a:solidFill>
                  <a:schemeClr val="tx1"/>
                </a:solidFill>
                <a:latin typeface="+mj-lt"/>
              </a:rPr>
              <a:t>Volunteer </a:t>
            </a:r>
            <a:r>
              <a:rPr lang="en-US" dirty="0" err="1" smtClean="0">
                <a:solidFill>
                  <a:schemeClr val="tx1"/>
                </a:solidFill>
                <a:latin typeface="+mj-lt"/>
              </a:rPr>
              <a:t>meetinG</a:t>
            </a:r>
            <a:endParaRPr lang="en-US" dirty="0">
              <a:solidFill>
                <a:schemeClr val="tx1"/>
              </a:solidFill>
              <a:latin typeface="+mj-lt"/>
            </a:endParaRPr>
          </a:p>
        </p:txBody>
      </p:sp>
      <p:sp>
        <p:nvSpPr>
          <p:cNvPr id="3" name="Text Placeholder 2"/>
          <p:cNvSpPr>
            <a:spLocks noGrp="1"/>
          </p:cNvSpPr>
          <p:nvPr>
            <p:ph type="body" idx="1"/>
          </p:nvPr>
        </p:nvSpPr>
        <p:spPr>
          <a:xfrm>
            <a:off x="2209800" y="3581400"/>
            <a:ext cx="4724400" cy="342134"/>
          </a:xfrm>
        </p:spPr>
        <p:txBody>
          <a:bodyPr anchor="ctr">
            <a:normAutofit fontScale="92500" lnSpcReduction="20000"/>
          </a:bodyPr>
          <a:lstStyle/>
          <a:p>
            <a:pPr algn="ctr"/>
            <a:r>
              <a:rPr lang="en-US" dirty="0" smtClean="0"/>
              <a:t>February 16, 2013 </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4772025"/>
            <a:ext cx="27336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557" y="6305490"/>
            <a:ext cx="1141281" cy="400110"/>
          </a:xfrm>
          <a:prstGeom prst="rect">
            <a:avLst/>
          </a:prstGeom>
          <a:noFill/>
        </p:spPr>
        <p:txBody>
          <a:bodyPr wrap="square" rtlCol="0">
            <a:spAutoFit/>
          </a:bodyPr>
          <a:lstStyle/>
          <a:p>
            <a:pPr algn="ctr"/>
            <a:r>
              <a:rPr lang="en-US" sz="2000" dirty="0" smtClean="0">
                <a:solidFill>
                  <a:schemeClr val="bg1"/>
                </a:solidFill>
                <a:latin typeface="Berlin Sans FB Demi" pitchFamily="34" charset="0"/>
              </a:rPr>
              <a:t>Ellie</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1773228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3014482"/>
              </p:ext>
            </p:extLst>
          </p:nvPr>
        </p:nvGraphicFramePr>
        <p:xfrm>
          <a:off x="0" y="-166465"/>
          <a:ext cx="9144000" cy="7024466"/>
        </p:xfrm>
        <a:graphic>
          <a:graphicData uri="http://schemas.openxmlformats.org/drawingml/2006/table">
            <a:tbl>
              <a:tblPr firstRow="1" bandRow="1">
                <a:tableStyleId>{3C2FFA5D-87B4-456A-9821-1D502468CF0F}</a:tableStyleId>
              </a:tblPr>
              <a:tblGrid>
                <a:gridCol w="1447800"/>
                <a:gridCol w="1600200"/>
                <a:gridCol w="1676400"/>
                <a:gridCol w="1447800"/>
                <a:gridCol w="1447800"/>
                <a:gridCol w="1524000"/>
              </a:tblGrid>
              <a:tr h="1386407">
                <a:tc gridSpan="6">
                  <a:txBody>
                    <a:bodyPr/>
                    <a:lstStyle/>
                    <a:p>
                      <a:pPr algn="ctr"/>
                      <a:r>
                        <a:rPr lang="en-US" sz="1400" dirty="0" err="1" smtClean="0"/>
                        <a:t>Leisha</a:t>
                      </a:r>
                      <a:r>
                        <a:rPr lang="en-US" sz="1400" dirty="0" smtClean="0"/>
                        <a:t> Adams</a:t>
                      </a:r>
                    </a:p>
                    <a:p>
                      <a:pPr algn="ctr"/>
                      <a:r>
                        <a:rPr lang="en-US" sz="1400" dirty="0" smtClean="0"/>
                        <a:t>President</a:t>
                      </a:r>
                      <a:r>
                        <a:rPr lang="en-US" sz="1400" baseline="0" dirty="0" smtClean="0"/>
                        <a:t>  &amp; </a:t>
                      </a:r>
                      <a:r>
                        <a:rPr lang="en-US" sz="1400" dirty="0" smtClean="0"/>
                        <a:t>Co-Founder</a:t>
                      </a:r>
                    </a:p>
                    <a:p>
                      <a:pPr algn="ctr"/>
                      <a:r>
                        <a:rPr lang="en-US" sz="1400" dirty="0" smtClean="0"/>
                        <a:t>Marketing/PR</a:t>
                      </a:r>
                    </a:p>
                    <a:p>
                      <a:pPr algn="ctr"/>
                      <a:endParaRPr lang="en-US" sz="1400" dirty="0" smtClean="0"/>
                    </a:p>
                    <a:p>
                      <a:pPr algn="ctr"/>
                      <a:r>
                        <a:rPr lang="en-US" sz="1400" b="1" baseline="0" dirty="0" smtClean="0">
                          <a:solidFill>
                            <a:schemeClr val="tx1"/>
                          </a:solidFill>
                        </a:rPr>
                        <a:t>Marketing &amp; PR Coordinator</a:t>
                      </a:r>
                      <a:r>
                        <a:rPr lang="en-US" sz="1400" b="0" baseline="0" dirty="0" smtClean="0">
                          <a:solidFill>
                            <a:schemeClr val="tx1"/>
                          </a:solidFill>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0" baseline="0" dirty="0" smtClean="0">
                          <a:solidFill>
                            <a:schemeClr val="tx1"/>
                          </a:solidFill>
                          <a:effectLst>
                            <a:outerShdw blurRad="38100" dist="38100" dir="2700000" algn="tl">
                              <a:srgbClr val="000000">
                                <a:alpha val="43137"/>
                              </a:srgbClr>
                            </a:outerShdw>
                          </a:effectLst>
                        </a:rPr>
                        <a:t>OPEN</a:t>
                      </a:r>
                      <a:r>
                        <a:rPr lang="en-US" sz="1400" b="1" baseline="0" dirty="0" smtClean="0">
                          <a:solidFill>
                            <a:schemeClr val="tx1"/>
                          </a:solidFill>
                          <a:effectLst>
                            <a:outerShdw blurRad="38100" dist="38100" dir="2700000" algn="tl">
                              <a:srgbClr val="000000">
                                <a:alpha val="43137"/>
                              </a:srgbClr>
                            </a:outerShdw>
                          </a:effectLst>
                        </a:rPr>
                        <a:t> </a:t>
                      </a:r>
                      <a:endParaRPr lang="en-US" sz="1400" dirty="0">
                        <a:solidFill>
                          <a:schemeClr val="tx1"/>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955081">
                <a:tc>
                  <a:txBody>
                    <a:bodyPr/>
                    <a:lstStyle/>
                    <a:p>
                      <a:r>
                        <a:rPr lang="en-US" sz="1400" dirty="0" smtClean="0"/>
                        <a:t>Cate Connors  Treasurer, VP of Intake, Fosters</a:t>
                      </a:r>
                      <a:r>
                        <a:rPr lang="en-US" sz="1400" baseline="0" dirty="0" smtClean="0"/>
                        <a:t> &amp; Co-Founder</a:t>
                      </a:r>
                      <a:endParaRPr lang="en-US" sz="1400" dirty="0"/>
                    </a:p>
                  </a:txBody>
                  <a:tcPr/>
                </a:tc>
                <a:tc>
                  <a:txBody>
                    <a:bodyPr/>
                    <a:lstStyle/>
                    <a:p>
                      <a:r>
                        <a:rPr lang="en-US" sz="1400" dirty="0" smtClean="0"/>
                        <a:t>Cecily Miller</a:t>
                      </a:r>
                    </a:p>
                    <a:p>
                      <a:r>
                        <a:rPr lang="en-US" sz="1400" dirty="0" smtClean="0"/>
                        <a:t>VP of Fosters, Adoptions &amp; Co-Founder</a:t>
                      </a:r>
                      <a:endParaRPr lang="en-US" sz="1400" dirty="0"/>
                    </a:p>
                  </a:txBody>
                  <a:tcPr/>
                </a:tc>
                <a:tc>
                  <a:txBody>
                    <a:bodyPr/>
                    <a:lstStyle/>
                    <a:p>
                      <a:r>
                        <a:rPr lang="en-US" sz="1400" dirty="0" smtClean="0"/>
                        <a:t>Courtney Cochrane</a:t>
                      </a:r>
                    </a:p>
                    <a:p>
                      <a:r>
                        <a:rPr lang="en-US" sz="1400" dirty="0" smtClean="0"/>
                        <a:t> VP of Animal Wellness &amp; Communications</a:t>
                      </a:r>
                      <a:endParaRPr lang="en-US" sz="1400" dirty="0"/>
                    </a:p>
                  </a:txBody>
                  <a:tcPr/>
                </a:tc>
                <a:tc>
                  <a:txBody>
                    <a:bodyPr/>
                    <a:lstStyle/>
                    <a:p>
                      <a:r>
                        <a:rPr lang="en-US" sz="1400" dirty="0" smtClean="0"/>
                        <a:t>Patty Hasselman </a:t>
                      </a:r>
                    </a:p>
                    <a:p>
                      <a:r>
                        <a:rPr lang="en-US" sz="1400" dirty="0" smtClean="0"/>
                        <a:t>VP of Events &amp; Volunteers</a:t>
                      </a:r>
                      <a:endParaRPr lang="en-US" sz="1400" dirty="0"/>
                    </a:p>
                  </a:txBody>
                  <a:tcPr/>
                </a:tc>
                <a:tc>
                  <a:txBody>
                    <a:bodyPr/>
                    <a:lstStyle/>
                    <a:p>
                      <a:r>
                        <a:rPr lang="en-US" sz="1400" dirty="0" smtClean="0"/>
                        <a:t>Mary Bolton </a:t>
                      </a:r>
                    </a:p>
                    <a:p>
                      <a:r>
                        <a:rPr lang="en-US" sz="1400" dirty="0" smtClean="0"/>
                        <a:t>VP of Fundraising &amp; Graphic Design</a:t>
                      </a:r>
                      <a:endParaRPr lang="en-US" sz="1400" dirty="0"/>
                    </a:p>
                  </a:txBody>
                  <a:tcPr/>
                </a:tc>
                <a:tc>
                  <a:txBody>
                    <a:bodyPr/>
                    <a:lstStyle/>
                    <a:p>
                      <a:r>
                        <a:rPr lang="en-US" sz="1400" dirty="0" smtClean="0"/>
                        <a:t>James Bolton </a:t>
                      </a:r>
                    </a:p>
                    <a:p>
                      <a:r>
                        <a:rPr lang="en-US" sz="1400" dirty="0" smtClean="0"/>
                        <a:t>VP of Technology</a:t>
                      </a:r>
                      <a:r>
                        <a:rPr lang="en-US" sz="1400" baseline="0" dirty="0" smtClean="0"/>
                        <a:t> &amp; Partner Outreach</a:t>
                      </a:r>
                      <a:endParaRPr lang="en-US" sz="1400" dirty="0"/>
                    </a:p>
                  </a:txBody>
                  <a:tcPr/>
                </a:tc>
              </a:tr>
              <a:tr h="4682978">
                <a:tc>
                  <a:txBody>
                    <a:bodyPr/>
                    <a:lstStyle/>
                    <a:p>
                      <a:r>
                        <a:rPr lang="en-US" sz="1350" b="1" dirty="0" smtClean="0"/>
                        <a:t>Intake Coordinator: </a:t>
                      </a:r>
                    </a:p>
                    <a:p>
                      <a:r>
                        <a:rPr lang="en-US" sz="1150" dirty="0" smtClean="0"/>
                        <a:t>Jacqueline</a:t>
                      </a:r>
                      <a:r>
                        <a:rPr lang="en-US" sz="1150" baseline="0" dirty="0" smtClean="0"/>
                        <a:t> </a:t>
                      </a:r>
                      <a:r>
                        <a:rPr lang="en-US" sz="1150" baseline="0" dirty="0" err="1" smtClean="0"/>
                        <a:t>Johnsrud</a:t>
                      </a:r>
                      <a:endParaRPr lang="en-US" sz="1150" baseline="0" dirty="0" smtClean="0"/>
                    </a:p>
                    <a:p>
                      <a:r>
                        <a:rPr lang="en-US" sz="1150" baseline="0" dirty="0" smtClean="0"/>
                        <a:t>Claudia Marquez</a:t>
                      </a:r>
                    </a:p>
                    <a:p>
                      <a:r>
                        <a:rPr lang="en-US" sz="1150" baseline="0" dirty="0" smtClean="0"/>
                        <a:t>Megan </a:t>
                      </a:r>
                      <a:r>
                        <a:rPr lang="en-US" sz="1150" baseline="0" dirty="0" err="1" smtClean="0"/>
                        <a:t>Toofan</a:t>
                      </a:r>
                      <a:endParaRPr lang="en-US" sz="1150" baseline="0" dirty="0" smtClean="0"/>
                    </a:p>
                    <a:p>
                      <a:r>
                        <a:rPr lang="en-US" sz="1150" baseline="0" dirty="0" smtClean="0"/>
                        <a:t>Elizabeth Hiatt</a:t>
                      </a:r>
                    </a:p>
                    <a:p>
                      <a:r>
                        <a:rPr lang="en-US" sz="1150" baseline="0" dirty="0" smtClean="0"/>
                        <a:t>Rachel </a:t>
                      </a:r>
                      <a:r>
                        <a:rPr lang="en-US" sz="1150" baseline="0" dirty="0" err="1" smtClean="0"/>
                        <a:t>Battaglia</a:t>
                      </a:r>
                      <a:endParaRPr lang="en-US" sz="1150" baseline="0" dirty="0" smtClean="0"/>
                    </a:p>
                    <a:p>
                      <a:endParaRPr lang="en-US" sz="1400" baseline="0" dirty="0" smtClean="0"/>
                    </a:p>
                    <a:p>
                      <a:r>
                        <a:rPr lang="en-US" sz="1350" b="1" baseline="0" dirty="0" smtClean="0"/>
                        <a:t>Foster Mentor: </a:t>
                      </a:r>
                    </a:p>
                    <a:p>
                      <a:r>
                        <a:rPr lang="en-US" sz="1150" baseline="0" dirty="0" smtClean="0"/>
                        <a:t>Rachel </a:t>
                      </a:r>
                      <a:r>
                        <a:rPr lang="en-US" sz="1150" baseline="0" dirty="0" err="1" smtClean="0"/>
                        <a:t>Battaglia</a:t>
                      </a:r>
                      <a:endParaRPr lang="en-US" sz="1150" baseline="0" dirty="0" smtClean="0"/>
                    </a:p>
                    <a:p>
                      <a:r>
                        <a:rPr lang="en-US" sz="1150" baseline="0" dirty="0" smtClean="0"/>
                        <a:t>Scott Todd</a:t>
                      </a:r>
                    </a:p>
                    <a:p>
                      <a:endParaRPr lang="en-US" sz="1150" b="0" baseline="0" dirty="0" smtClean="0"/>
                    </a:p>
                    <a:p>
                      <a:r>
                        <a:rPr lang="en-US" sz="1350" b="1" baseline="0" dirty="0" smtClean="0"/>
                        <a:t>Foster Recruitment Coordinator: </a:t>
                      </a:r>
                    </a:p>
                    <a:p>
                      <a:r>
                        <a:rPr lang="en-US" sz="1200" b="0" baseline="0" dirty="0" smtClean="0">
                          <a:effectLst>
                            <a:outerShdw blurRad="38100" dist="38100" dir="2700000" algn="tl">
                              <a:srgbClr val="000000">
                                <a:alpha val="43137"/>
                              </a:srgbClr>
                            </a:outerShdw>
                          </a:effectLst>
                        </a:rPr>
                        <a:t>OPEN</a:t>
                      </a:r>
                    </a:p>
                    <a:p>
                      <a:endParaRPr lang="en-US" sz="1400" b="0" baseline="0" dirty="0" smtClean="0"/>
                    </a:p>
                    <a:p>
                      <a:r>
                        <a:rPr lang="en-US" sz="1350" b="1" baseline="0" dirty="0" smtClean="0"/>
                        <a:t>Boarding Coordinator:</a:t>
                      </a:r>
                      <a:r>
                        <a:rPr lang="en-US" sz="1350" b="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effectLst>
                            <a:outerShdw blurRad="38100" dist="38100" dir="2700000" algn="tl">
                              <a:srgbClr val="000000">
                                <a:alpha val="43137"/>
                              </a:srgbClr>
                            </a:outerShdw>
                          </a:effectLst>
                        </a:rPr>
                        <a:t>OPEN</a:t>
                      </a:r>
                      <a:r>
                        <a:rPr lang="en-US" sz="1200" b="1" baseline="0" dirty="0" smtClean="0">
                          <a:effectLst>
                            <a:outerShdw blurRad="38100" dist="38100" dir="2700000" algn="tl">
                              <a:srgbClr val="000000">
                                <a:alpha val="43137"/>
                              </a:srgbClr>
                            </a:outerShdw>
                          </a:effectLst>
                        </a:rPr>
                        <a:t> </a:t>
                      </a:r>
                    </a:p>
                  </a:txBody>
                  <a:tcPr/>
                </a:tc>
                <a:tc>
                  <a:txBody>
                    <a:bodyPr/>
                    <a:lstStyle/>
                    <a:p>
                      <a:r>
                        <a:rPr lang="en-US" sz="1350" b="1" dirty="0" smtClean="0"/>
                        <a:t>Adoption Coordinators:</a:t>
                      </a:r>
                    </a:p>
                    <a:p>
                      <a:r>
                        <a:rPr lang="en-US" sz="1150" dirty="0" smtClean="0"/>
                        <a:t>Sandy Kirkpatrick</a:t>
                      </a:r>
                    </a:p>
                    <a:p>
                      <a:r>
                        <a:rPr lang="en-US" sz="1150" dirty="0" smtClean="0"/>
                        <a:t>Tammy</a:t>
                      </a:r>
                      <a:r>
                        <a:rPr lang="en-US" sz="1150" baseline="0" dirty="0" smtClean="0"/>
                        <a:t> </a:t>
                      </a:r>
                      <a:r>
                        <a:rPr lang="en-US" sz="1150" baseline="0" dirty="0" err="1" smtClean="0"/>
                        <a:t>Gromatzky</a:t>
                      </a:r>
                      <a:endParaRPr lang="en-US" sz="1150" baseline="0" dirty="0" smtClean="0"/>
                    </a:p>
                    <a:p>
                      <a:endParaRPr lang="en-US" sz="1150" baseline="0" dirty="0" smtClean="0"/>
                    </a:p>
                    <a:p>
                      <a:r>
                        <a:rPr lang="en-US" sz="1350" b="1" baseline="0" dirty="0" smtClean="0"/>
                        <a:t>Pre-Screening Assistant:</a:t>
                      </a:r>
                      <a:r>
                        <a:rPr lang="en-US" sz="1350" baseline="0" dirty="0" smtClean="0"/>
                        <a:t> </a:t>
                      </a:r>
                    </a:p>
                    <a:p>
                      <a:r>
                        <a:rPr lang="en-US" sz="1150" baseline="0" dirty="0" smtClean="0"/>
                        <a:t>Elise Craig</a:t>
                      </a:r>
                    </a:p>
                    <a:p>
                      <a:endParaRPr lang="en-US" sz="1150" baseline="0" dirty="0" smtClean="0"/>
                    </a:p>
                    <a:p>
                      <a:r>
                        <a:rPr lang="en-US" sz="1350" b="1" baseline="0" dirty="0" smtClean="0"/>
                        <a:t>Database</a:t>
                      </a:r>
                      <a:r>
                        <a:rPr lang="en-US" sz="1350" baseline="0" dirty="0" smtClean="0"/>
                        <a:t> </a:t>
                      </a:r>
                      <a:r>
                        <a:rPr lang="en-US" sz="1350" b="1" baseline="0" dirty="0" smtClean="0"/>
                        <a:t>Assistant:</a:t>
                      </a:r>
                      <a:r>
                        <a:rPr lang="en-US" sz="1350" baseline="0" dirty="0" smtClean="0"/>
                        <a:t> </a:t>
                      </a:r>
                    </a:p>
                    <a:p>
                      <a:r>
                        <a:rPr lang="en-US" sz="1200" baseline="0" dirty="0" smtClean="0">
                          <a:effectLst>
                            <a:outerShdw blurRad="38100" dist="38100" dir="2700000" algn="tl">
                              <a:srgbClr val="000000">
                                <a:alpha val="43137"/>
                              </a:srgbClr>
                            </a:outerShdw>
                          </a:effectLst>
                        </a:rPr>
                        <a:t>OPEN</a:t>
                      </a:r>
                      <a:r>
                        <a:rPr lang="en-US" sz="1150" baseline="0" dirty="0" smtClean="0"/>
                        <a:t> </a:t>
                      </a:r>
                    </a:p>
                    <a:p>
                      <a:endParaRPr lang="en-US" sz="1150" baseline="0" dirty="0" smtClean="0"/>
                    </a:p>
                    <a:p>
                      <a:r>
                        <a:rPr lang="en-US" sz="1350" b="1" baseline="0" dirty="0" smtClean="0"/>
                        <a:t>Home Check Coordinator: </a:t>
                      </a:r>
                    </a:p>
                    <a:p>
                      <a:r>
                        <a:rPr lang="en-US" sz="1150" baseline="0" dirty="0" err="1" smtClean="0"/>
                        <a:t>Jarret</a:t>
                      </a:r>
                      <a:r>
                        <a:rPr lang="en-US" sz="1150" baseline="0" dirty="0" smtClean="0"/>
                        <a:t> Lonsdale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effectLst>
                            <a:outerShdw blurRad="38100" dist="38100" dir="2700000" algn="tl">
                              <a:srgbClr val="000000">
                                <a:alpha val="43137"/>
                              </a:srgbClr>
                            </a:outerShdw>
                          </a:effectLst>
                        </a:rPr>
                        <a:t>OPEN</a:t>
                      </a:r>
                    </a:p>
                    <a:p>
                      <a:endParaRPr lang="en-US" sz="1150" baseline="0" dirty="0" smtClean="0"/>
                    </a:p>
                    <a:p>
                      <a:r>
                        <a:rPr lang="en-US" sz="1350" b="1" baseline="0" dirty="0" smtClean="0"/>
                        <a:t>Adoption Mentor:</a:t>
                      </a:r>
                      <a:r>
                        <a:rPr lang="en-US" sz="1350" baseline="0" dirty="0" smtClean="0"/>
                        <a:t> </a:t>
                      </a:r>
                    </a:p>
                    <a:p>
                      <a:r>
                        <a:rPr lang="en-US" sz="1150" baseline="0" dirty="0" smtClean="0"/>
                        <a:t>Julie Welch </a:t>
                      </a:r>
                    </a:p>
                    <a:p>
                      <a:r>
                        <a:rPr lang="en-US" sz="1200" b="0" baseline="0" dirty="0" smtClean="0">
                          <a:effectLst>
                            <a:outerShdw blurRad="38100" dist="38100" dir="2700000" algn="tl">
                              <a:srgbClr val="000000">
                                <a:alpha val="43137"/>
                              </a:srgbClr>
                            </a:outerShdw>
                          </a:effectLst>
                        </a:rPr>
                        <a:t>OPEN</a:t>
                      </a:r>
                    </a:p>
                    <a:p>
                      <a:endParaRPr lang="en-US" sz="1150" baseline="0" dirty="0" smtClean="0"/>
                    </a:p>
                    <a:p>
                      <a:r>
                        <a:rPr lang="en-US" sz="1350" b="1" baseline="0" dirty="0" smtClean="0"/>
                        <a:t>Adoption Packet Assistant: </a:t>
                      </a:r>
                    </a:p>
                    <a:p>
                      <a:r>
                        <a:rPr lang="en-US" sz="1200" b="0" baseline="0" dirty="0" smtClean="0">
                          <a:effectLst>
                            <a:outerShdw blurRad="38100" dist="38100" dir="2700000" algn="tl">
                              <a:srgbClr val="000000">
                                <a:alpha val="43137"/>
                              </a:srgbClr>
                            </a:outerShdw>
                          </a:effectLst>
                        </a:rPr>
                        <a:t>OPEN</a:t>
                      </a:r>
                      <a:endParaRPr lang="en-US" sz="1200" b="0" u="none" baseline="0" dirty="0" smtClean="0"/>
                    </a:p>
                  </a:txBody>
                  <a:tcPr/>
                </a:tc>
                <a:tc>
                  <a:txBody>
                    <a:bodyPr/>
                    <a:lstStyle/>
                    <a:p>
                      <a:r>
                        <a:rPr lang="en-US" sz="1350" b="1" dirty="0" smtClean="0"/>
                        <a:t>Medical</a:t>
                      </a:r>
                      <a:r>
                        <a:rPr lang="en-US" sz="1350" b="1" baseline="0" dirty="0" smtClean="0"/>
                        <a:t> Coordinator: </a:t>
                      </a:r>
                    </a:p>
                    <a:p>
                      <a:r>
                        <a:rPr lang="en-US" sz="1150" baseline="0" dirty="0" smtClean="0"/>
                        <a:t>Elise Craig</a:t>
                      </a:r>
                    </a:p>
                    <a:p>
                      <a:endParaRPr lang="en-US" sz="1150" baseline="0" dirty="0" smtClean="0"/>
                    </a:p>
                    <a:p>
                      <a:endParaRPr lang="en-US" sz="1150" baseline="0" dirty="0" smtClean="0"/>
                    </a:p>
                    <a:p>
                      <a:endParaRPr lang="en-US" sz="1150" baseline="0" dirty="0" smtClean="0"/>
                    </a:p>
                    <a:p>
                      <a:r>
                        <a:rPr lang="en-US" sz="1350" b="1" baseline="0" dirty="0" smtClean="0"/>
                        <a:t>Dog Database Coordinator:</a:t>
                      </a:r>
                    </a:p>
                    <a:p>
                      <a:r>
                        <a:rPr lang="en-US" sz="1150" baseline="0" dirty="0" smtClean="0"/>
                        <a:t>Wendy Todd</a:t>
                      </a:r>
                    </a:p>
                    <a:p>
                      <a:endParaRPr lang="en-US" sz="1150" baseline="0" dirty="0" smtClean="0"/>
                    </a:p>
                    <a:p>
                      <a:r>
                        <a:rPr lang="en-US" sz="1350" b="1" baseline="0" dirty="0" smtClean="0"/>
                        <a:t>Communication Coordinator: </a:t>
                      </a:r>
                    </a:p>
                    <a:p>
                      <a:r>
                        <a:rPr lang="en-US" sz="1150" baseline="0" dirty="0" smtClean="0"/>
                        <a:t>Pam Chamberlain</a:t>
                      </a:r>
                    </a:p>
                    <a:p>
                      <a:endParaRPr lang="en-US" sz="1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350" b="1" baseline="0" dirty="0" smtClean="0"/>
                        <a:t>Profile &amp; </a:t>
                      </a:r>
                      <a:r>
                        <a:rPr lang="en-US" sz="1350" b="1" baseline="0" dirty="0" err="1" smtClean="0"/>
                        <a:t>Petfinder</a:t>
                      </a:r>
                      <a:r>
                        <a:rPr lang="en-US" sz="1350" b="1" baseline="0" dirty="0" smtClean="0"/>
                        <a:t> Coordinator: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150" baseline="0" dirty="0" smtClean="0"/>
                        <a:t>Susan </a:t>
                      </a:r>
                      <a:r>
                        <a:rPr lang="en-US" sz="1150" baseline="0" dirty="0" err="1" smtClean="0"/>
                        <a:t>Mynyk</a:t>
                      </a:r>
                      <a:endParaRPr lang="en-US" sz="115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baseline="0" dirty="0" smtClean="0"/>
                    </a:p>
                    <a:p>
                      <a:endParaRPr lang="en-US" sz="1400" dirty="0"/>
                    </a:p>
                  </a:txBody>
                  <a:tcPr/>
                </a:tc>
                <a:tc>
                  <a:txBody>
                    <a:bodyPr/>
                    <a:lstStyle/>
                    <a:p>
                      <a:r>
                        <a:rPr lang="en-US" sz="1350" b="1" dirty="0" smtClean="0"/>
                        <a:t>Volunteer</a:t>
                      </a:r>
                      <a:r>
                        <a:rPr lang="en-US" sz="1350" b="1" baseline="0" dirty="0" smtClean="0"/>
                        <a:t> Coordinator: </a:t>
                      </a:r>
                    </a:p>
                    <a:p>
                      <a:r>
                        <a:rPr lang="en-US" sz="1150" baseline="0" dirty="0" smtClean="0"/>
                        <a:t>Leslie Adcock</a:t>
                      </a:r>
                    </a:p>
                    <a:p>
                      <a:endParaRPr lang="en-US" sz="1150" baseline="0" dirty="0" smtClean="0"/>
                    </a:p>
                    <a:p>
                      <a:endParaRPr lang="en-US" sz="1150" baseline="0" dirty="0" smtClean="0"/>
                    </a:p>
                    <a:p>
                      <a:endParaRPr lang="en-US" sz="1150" baseline="0" dirty="0" smtClean="0"/>
                    </a:p>
                    <a:p>
                      <a:r>
                        <a:rPr lang="en-US" sz="1350" b="1" baseline="0" dirty="0" smtClean="0"/>
                        <a:t>Events Coordinator: </a:t>
                      </a:r>
                    </a:p>
                    <a:p>
                      <a:r>
                        <a:rPr lang="en-US" sz="1150" baseline="0" dirty="0" smtClean="0"/>
                        <a:t>Natalie Blanco</a:t>
                      </a:r>
                    </a:p>
                    <a:p>
                      <a:endParaRPr lang="en-US" sz="1150" baseline="0" dirty="0" smtClean="0"/>
                    </a:p>
                    <a:p>
                      <a:r>
                        <a:rPr lang="en-US" sz="1350" b="1" baseline="0" dirty="0" smtClean="0"/>
                        <a:t>Volunteer Recruitment Coordinator:</a:t>
                      </a:r>
                    </a:p>
                    <a:p>
                      <a:r>
                        <a:rPr lang="en-US" sz="1150" baseline="0" dirty="0" smtClean="0"/>
                        <a:t>Kelli Graham</a:t>
                      </a:r>
                      <a:r>
                        <a:rPr lang="en-US" sz="1400" baseline="0" dirty="0" smtClean="0"/>
                        <a:t> </a:t>
                      </a:r>
                      <a:endParaRPr lang="en-US" sz="1400" dirty="0"/>
                    </a:p>
                  </a:txBody>
                  <a:tcPr/>
                </a:tc>
                <a:tc>
                  <a:txBody>
                    <a:bodyPr/>
                    <a:lstStyle/>
                    <a:p>
                      <a:r>
                        <a:rPr lang="en-US" sz="1350" b="1" dirty="0" smtClean="0"/>
                        <a:t>Social Media Coordinator: </a:t>
                      </a:r>
                    </a:p>
                    <a:p>
                      <a:r>
                        <a:rPr lang="en-US" sz="1150" dirty="0" smtClean="0"/>
                        <a:t>Tess Smith</a:t>
                      </a:r>
                    </a:p>
                    <a:p>
                      <a:endParaRPr lang="en-US" sz="1150" dirty="0" smtClean="0"/>
                    </a:p>
                    <a:p>
                      <a:endParaRPr lang="en-US" sz="1150" dirty="0" smtClean="0"/>
                    </a:p>
                    <a:p>
                      <a:endParaRPr lang="en-US" sz="1400" dirty="0" smtClean="0"/>
                    </a:p>
                    <a:p>
                      <a:r>
                        <a:rPr lang="en-US" sz="1350" b="1" dirty="0" smtClean="0"/>
                        <a:t>Graphic Design Assistant: </a:t>
                      </a:r>
                    </a:p>
                    <a:p>
                      <a:r>
                        <a:rPr lang="en-US" sz="1150" baseline="0" dirty="0" smtClean="0"/>
                        <a:t>Christine Simpson</a:t>
                      </a:r>
                    </a:p>
                    <a:p>
                      <a:endParaRPr lang="en-US" sz="1350" baseline="0" dirty="0" smtClean="0"/>
                    </a:p>
                    <a:p>
                      <a:r>
                        <a:rPr lang="en-US" sz="1350" b="1" baseline="0" dirty="0" smtClean="0"/>
                        <a:t>Fundraising Coordinator: </a:t>
                      </a:r>
                      <a:r>
                        <a:rPr lang="en-US" sz="1200" baseline="0" dirty="0" smtClean="0">
                          <a:effectLst>
                            <a:outerShdw blurRad="38100" dist="38100" dir="2700000" algn="tl">
                              <a:srgbClr val="000000">
                                <a:alpha val="43137"/>
                              </a:srgbClr>
                            </a:outerShdw>
                          </a:effectLst>
                        </a:rPr>
                        <a:t>OPEN</a:t>
                      </a:r>
                      <a:endParaRPr lang="en-US" sz="1200" i="1" dirty="0">
                        <a:effectLst>
                          <a:outerShdw blurRad="38100" dist="38100" dir="2700000" algn="tl">
                            <a:srgbClr val="000000">
                              <a:alpha val="43137"/>
                            </a:srgbClr>
                          </a:outerShdw>
                        </a:effectLst>
                      </a:endParaRPr>
                    </a:p>
                  </a:txBody>
                  <a:tcPr/>
                </a:tc>
                <a:tc>
                  <a:txBody>
                    <a:bodyPr/>
                    <a:lstStyle/>
                    <a:p>
                      <a:r>
                        <a:rPr lang="en-US" sz="1350" b="1" dirty="0" smtClean="0"/>
                        <a:t>Web</a:t>
                      </a:r>
                      <a:r>
                        <a:rPr lang="en-US" sz="1350" b="1" baseline="0" dirty="0" smtClean="0"/>
                        <a:t> Assistant:</a:t>
                      </a:r>
                      <a:r>
                        <a:rPr lang="en-US" sz="1400" b="1" baseline="0" dirty="0" smtClean="0"/>
                        <a:t> </a:t>
                      </a:r>
                      <a:r>
                        <a:rPr lang="en-US" sz="1150" baseline="0" dirty="0" smtClean="0"/>
                        <a:t>Nancy </a:t>
                      </a:r>
                      <a:r>
                        <a:rPr lang="en-US" sz="1150" baseline="0" dirty="0" err="1" smtClean="0"/>
                        <a:t>Dysinger</a:t>
                      </a:r>
                      <a:endParaRPr lang="en-US" sz="1150" baseline="0" dirty="0" smtClean="0"/>
                    </a:p>
                    <a:p>
                      <a:r>
                        <a:rPr lang="en-US" sz="1200" baseline="0" dirty="0" smtClean="0">
                          <a:effectLst>
                            <a:outerShdw blurRad="38100" dist="38100" dir="2700000" algn="tl">
                              <a:srgbClr val="000000">
                                <a:alpha val="43137"/>
                              </a:srgbClr>
                            </a:outerShdw>
                          </a:effectLst>
                        </a:rPr>
                        <a:t>OPEN</a:t>
                      </a:r>
                    </a:p>
                    <a:p>
                      <a:endParaRPr lang="en-US" sz="1150" baseline="0" dirty="0" smtClean="0"/>
                    </a:p>
                    <a:p>
                      <a:endParaRPr lang="en-US" sz="1150" baseline="0" dirty="0" smtClean="0"/>
                    </a:p>
                    <a:p>
                      <a:endParaRPr lang="en-US" sz="1150" baseline="0" dirty="0" smtClean="0"/>
                    </a:p>
                    <a:p>
                      <a:r>
                        <a:rPr lang="en-US" sz="1350" b="1" baseline="0" dirty="0" smtClean="0"/>
                        <a:t>Google Apps Administrator:</a:t>
                      </a:r>
                      <a:r>
                        <a:rPr lang="en-US" sz="1400" b="1" baseline="0" dirty="0" smtClean="0"/>
                        <a:t> </a:t>
                      </a:r>
                    </a:p>
                    <a:p>
                      <a:r>
                        <a:rPr lang="en-US" sz="1150" baseline="0" dirty="0" smtClean="0"/>
                        <a:t>Jonathan Matthews</a:t>
                      </a:r>
                    </a:p>
                    <a:p>
                      <a:endParaRPr lang="en-US" sz="1150" baseline="0" dirty="0" smtClean="0"/>
                    </a:p>
                    <a:p>
                      <a:r>
                        <a:rPr lang="en-US" sz="1200" b="1" baseline="0" dirty="0" smtClean="0"/>
                        <a:t>Partner Outreach Assistant: </a:t>
                      </a:r>
                    </a:p>
                    <a:p>
                      <a:r>
                        <a:rPr lang="en-US" sz="1200" baseline="0" dirty="0" smtClean="0">
                          <a:effectLst>
                            <a:outerShdw blurRad="38100" dist="38100" dir="2700000" algn="tl">
                              <a:srgbClr val="000000">
                                <a:alpha val="43137"/>
                              </a:srgbClr>
                            </a:outerShdw>
                          </a:effectLst>
                        </a:rPr>
                        <a:t>OPEN</a:t>
                      </a:r>
                      <a:endParaRPr lang="en-US" sz="1200" dirty="0">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4062727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27946535"/>
              </p:ext>
            </p:extLst>
          </p:nvPr>
        </p:nvGraphicFramePr>
        <p:xfrm>
          <a:off x="104775" y="1057275"/>
          <a:ext cx="8915400" cy="5638800"/>
        </p:xfrm>
        <a:graphic>
          <a:graphicData uri="http://schemas.openxmlformats.org/drawingml/2006/table">
            <a:tbl>
              <a:tblPr firstRow="1" bandRow="1">
                <a:tableStyleId>{D113A9D2-9D6B-4929-AA2D-F23B5EE8CBE7}</a:tableStyleId>
              </a:tblPr>
              <a:tblGrid>
                <a:gridCol w="8915400"/>
              </a:tblGrid>
              <a:tr h="1067479">
                <a:tc>
                  <a:txBody>
                    <a:bodyPr/>
                    <a:lstStyle/>
                    <a:p>
                      <a:pPr algn="ctr"/>
                      <a:r>
                        <a:rPr lang="en-US" sz="2000" dirty="0" err="1" smtClean="0"/>
                        <a:t>Leisha</a:t>
                      </a:r>
                      <a:r>
                        <a:rPr lang="en-US" sz="2000" dirty="0" smtClean="0"/>
                        <a:t> Adams</a:t>
                      </a:r>
                    </a:p>
                    <a:p>
                      <a:pPr algn="ctr"/>
                      <a:r>
                        <a:rPr lang="en-US" sz="2000" b="1" dirty="0" smtClean="0"/>
                        <a:t>President &amp; Co-Founder</a:t>
                      </a:r>
                    </a:p>
                    <a:p>
                      <a:pPr algn="ctr"/>
                      <a:r>
                        <a:rPr lang="en-US" sz="2000" b="1" dirty="0" smtClean="0"/>
                        <a:t>Marketing</a:t>
                      </a:r>
                      <a:r>
                        <a:rPr lang="en-US" sz="2000" b="1" baseline="0" dirty="0" smtClean="0"/>
                        <a:t> &amp; PR </a:t>
                      </a:r>
                      <a:endParaRPr lang="en-US" sz="2000" b="1" dirty="0"/>
                    </a:p>
                  </a:txBody>
                  <a:tcPr anchor="ctr"/>
                </a:tc>
              </a:tr>
              <a:tr h="4571321">
                <a:tc>
                  <a:txBody>
                    <a:bodyPr/>
                    <a:lstStyle/>
                    <a:p>
                      <a:pPr algn="ctr"/>
                      <a:endParaRPr lang="en-US" sz="1450" b="1" dirty="0" smtClean="0"/>
                    </a:p>
                    <a:p>
                      <a:pPr algn="ctr"/>
                      <a:endParaRPr lang="en-US" sz="1450" b="0" baseline="0" dirty="0" smtClean="0"/>
                    </a:p>
                    <a:p>
                      <a:pPr algn="ctr"/>
                      <a:r>
                        <a:rPr lang="en-US" sz="1450" b="1" baseline="0" dirty="0" smtClean="0"/>
                        <a:t>Marketing &amp; PR Coordinator</a:t>
                      </a:r>
                    </a:p>
                    <a:p>
                      <a:pPr algn="ctr"/>
                      <a:r>
                        <a:rPr lang="en-US" sz="1450" b="0" baseline="0" dirty="0" smtClean="0"/>
                        <a:t>Help drive our marketing and PR campaigns</a:t>
                      </a:r>
                    </a:p>
                    <a:p>
                      <a:pPr algn="ctr"/>
                      <a:r>
                        <a:rPr lang="en-US" sz="1450" b="1" baseline="0" dirty="0" smtClean="0">
                          <a:effectLst>
                            <a:outerShdw blurRad="38100" dist="38100" dir="2700000" algn="tl">
                              <a:srgbClr val="000000">
                                <a:alpha val="43137"/>
                              </a:srgbClr>
                            </a:outerShdw>
                          </a:effectLst>
                        </a:rPr>
                        <a:t>OPEN </a:t>
                      </a:r>
                    </a:p>
                  </a:txBody>
                  <a:tcPr/>
                </a:tc>
              </a:tr>
            </a:tbl>
          </a:graphicData>
        </a:graphic>
      </p:graphicFrame>
    </p:spTree>
    <p:extLst>
      <p:ext uri="{BB962C8B-B14F-4D97-AF65-F5344CB8AC3E}">
        <p14:creationId xmlns:p14="http://schemas.microsoft.com/office/powerpoint/2010/main" val="3084154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90973075"/>
              </p:ext>
            </p:extLst>
          </p:nvPr>
        </p:nvGraphicFramePr>
        <p:xfrm>
          <a:off x="0" y="0"/>
          <a:ext cx="9143999" cy="6858000"/>
        </p:xfrm>
        <a:graphic>
          <a:graphicData uri="http://schemas.openxmlformats.org/drawingml/2006/table">
            <a:tbl>
              <a:tblPr firstRow="1" bandRow="1">
                <a:tableStyleId>{D113A9D2-9D6B-4929-AA2D-F23B5EE8CBE7}</a:tableStyleId>
              </a:tblPr>
              <a:tblGrid>
                <a:gridCol w="9143999"/>
              </a:tblGrid>
              <a:tr h="921651">
                <a:tc>
                  <a:txBody>
                    <a:bodyPr/>
                    <a:lstStyle/>
                    <a:p>
                      <a:pPr algn="ctr"/>
                      <a:r>
                        <a:rPr lang="en-US" sz="2000" dirty="0" smtClean="0"/>
                        <a:t>Cate Connors </a:t>
                      </a:r>
                    </a:p>
                    <a:p>
                      <a:pPr algn="ctr"/>
                      <a:r>
                        <a:rPr lang="en-US" sz="2000" dirty="0" smtClean="0"/>
                        <a:t>Treasurer, VP of Intake, Fosters</a:t>
                      </a:r>
                      <a:r>
                        <a:rPr lang="en-US" sz="2000" baseline="0" dirty="0" smtClean="0"/>
                        <a:t> &amp; Co-Founder</a:t>
                      </a:r>
                      <a:endParaRPr lang="en-US" sz="2000" b="1" dirty="0"/>
                    </a:p>
                  </a:txBody>
                  <a:tcPr anchor="ctr"/>
                </a:tc>
              </a:tr>
              <a:tr h="5936349">
                <a:tc>
                  <a:txBody>
                    <a:bodyPr/>
                    <a:lstStyle/>
                    <a:p>
                      <a:pPr algn="ctr"/>
                      <a:endParaRPr lang="en-US" sz="1450" b="1" dirty="0" smtClean="0"/>
                    </a:p>
                    <a:p>
                      <a:pPr algn="ctr"/>
                      <a:r>
                        <a:rPr lang="en-US" sz="1450" b="1" dirty="0" smtClean="0"/>
                        <a:t>Intake Coordinators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50" kern="1200" dirty="0" smtClean="0">
                          <a:solidFill>
                            <a:schemeClr val="lt1"/>
                          </a:solidFill>
                          <a:effectLst/>
                          <a:latin typeface="+mn-lt"/>
                          <a:ea typeface="+mn-ea"/>
                          <a:cs typeface="+mn-cs"/>
                        </a:rPr>
                        <a:t>Communicate with shelters to learn more about the huskies in need of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50" kern="1200" dirty="0" smtClean="0">
                          <a:solidFill>
                            <a:schemeClr val="lt1"/>
                          </a:solidFill>
                          <a:effectLst/>
                          <a:latin typeface="+mn-lt"/>
                          <a:ea typeface="+mn-ea"/>
                          <a:cs typeface="+mn-cs"/>
                        </a:rPr>
                        <a:t>saving and coordinate efforts around pulling them</a:t>
                      </a:r>
                    </a:p>
                    <a:p>
                      <a:pPr algn="ctr"/>
                      <a:r>
                        <a:rPr lang="en-US" sz="1450" dirty="0" smtClean="0">
                          <a:effectLst>
                            <a:outerShdw blurRad="38100" dist="38100" dir="2700000" algn="tl">
                              <a:srgbClr val="000000">
                                <a:alpha val="43137"/>
                              </a:srgbClr>
                            </a:outerShdw>
                          </a:effectLst>
                        </a:rPr>
                        <a:t>Jacqueline</a:t>
                      </a:r>
                      <a:r>
                        <a:rPr lang="en-US" sz="1450" baseline="0" dirty="0" smtClean="0">
                          <a:effectLst>
                            <a:outerShdw blurRad="38100" dist="38100" dir="2700000" algn="tl">
                              <a:srgbClr val="000000">
                                <a:alpha val="43137"/>
                              </a:srgbClr>
                            </a:outerShdw>
                          </a:effectLst>
                        </a:rPr>
                        <a:t> </a:t>
                      </a:r>
                      <a:r>
                        <a:rPr lang="en-US" sz="1450" baseline="0" dirty="0" err="1" smtClean="0">
                          <a:effectLst>
                            <a:outerShdw blurRad="38100" dist="38100" dir="2700000" algn="tl">
                              <a:srgbClr val="000000">
                                <a:alpha val="43137"/>
                              </a:srgbClr>
                            </a:outerShdw>
                          </a:effectLst>
                        </a:rPr>
                        <a:t>Johnsrud</a:t>
                      </a:r>
                      <a:r>
                        <a:rPr lang="en-US" sz="1450" baseline="0" dirty="0" smtClean="0">
                          <a:effectLst>
                            <a:outerShdw blurRad="38100" dist="38100" dir="2700000" algn="tl">
                              <a:srgbClr val="000000">
                                <a:alpha val="43137"/>
                              </a:srgbClr>
                            </a:outerShdw>
                          </a:effectLst>
                        </a:rPr>
                        <a:t> </a:t>
                      </a:r>
                    </a:p>
                    <a:p>
                      <a:pPr algn="ctr"/>
                      <a:r>
                        <a:rPr lang="en-US" sz="1450" baseline="0" dirty="0" smtClean="0">
                          <a:effectLst>
                            <a:outerShdw blurRad="38100" dist="38100" dir="2700000" algn="tl">
                              <a:srgbClr val="000000">
                                <a:alpha val="43137"/>
                              </a:srgbClr>
                            </a:outerShdw>
                          </a:effectLst>
                        </a:rPr>
                        <a:t>Claudia Marquez</a:t>
                      </a:r>
                    </a:p>
                    <a:p>
                      <a:pPr algn="ctr"/>
                      <a:r>
                        <a:rPr lang="en-US" sz="1450" baseline="0" dirty="0" smtClean="0">
                          <a:effectLst>
                            <a:outerShdw blurRad="38100" dist="38100" dir="2700000" algn="tl">
                              <a:srgbClr val="000000">
                                <a:alpha val="43137"/>
                              </a:srgbClr>
                            </a:outerShdw>
                          </a:effectLst>
                        </a:rPr>
                        <a:t>Rachel </a:t>
                      </a:r>
                      <a:r>
                        <a:rPr lang="en-US" sz="1450" baseline="0" dirty="0" err="1" smtClean="0">
                          <a:effectLst>
                            <a:outerShdw blurRad="38100" dist="38100" dir="2700000" algn="tl">
                              <a:srgbClr val="000000">
                                <a:alpha val="43137"/>
                              </a:srgbClr>
                            </a:outerShdw>
                          </a:effectLst>
                        </a:rPr>
                        <a:t>Battaglia</a:t>
                      </a:r>
                      <a:endParaRPr lang="en-US" sz="1450" baseline="0" dirty="0" smtClean="0">
                        <a:effectLst>
                          <a:outerShdw blurRad="38100" dist="38100" dir="2700000" algn="tl">
                            <a:srgbClr val="000000">
                              <a:alpha val="43137"/>
                            </a:srgbClr>
                          </a:outerShdw>
                        </a:effectLst>
                      </a:endParaRPr>
                    </a:p>
                    <a:p>
                      <a:pPr algn="ctr"/>
                      <a:r>
                        <a:rPr lang="en-US" sz="1450" baseline="0" dirty="0" smtClean="0">
                          <a:effectLst>
                            <a:outerShdw blurRad="38100" dist="38100" dir="2700000" algn="tl">
                              <a:srgbClr val="000000">
                                <a:alpha val="43137"/>
                              </a:srgbClr>
                            </a:outerShdw>
                          </a:effectLst>
                        </a:rPr>
                        <a:t>Megan </a:t>
                      </a:r>
                      <a:r>
                        <a:rPr lang="en-US" sz="1450" baseline="0" dirty="0" err="1" smtClean="0">
                          <a:effectLst>
                            <a:outerShdw blurRad="38100" dist="38100" dir="2700000" algn="tl">
                              <a:srgbClr val="000000">
                                <a:alpha val="43137"/>
                              </a:srgbClr>
                            </a:outerShdw>
                          </a:effectLst>
                        </a:rPr>
                        <a:t>Toofan</a:t>
                      </a:r>
                      <a:endParaRPr lang="en-US" sz="1450" baseline="0" dirty="0" smtClean="0">
                        <a:effectLst>
                          <a:outerShdw blurRad="38100" dist="38100" dir="2700000" algn="tl">
                            <a:srgbClr val="000000">
                              <a:alpha val="43137"/>
                            </a:srgbClr>
                          </a:outerShdw>
                        </a:effectLst>
                      </a:endParaRPr>
                    </a:p>
                    <a:p>
                      <a:pPr algn="ctr"/>
                      <a:r>
                        <a:rPr lang="en-US" sz="1450" baseline="0" dirty="0" smtClean="0">
                          <a:effectLst>
                            <a:outerShdw blurRad="38100" dist="38100" dir="2700000" algn="tl">
                              <a:srgbClr val="000000">
                                <a:alpha val="43137"/>
                              </a:srgbClr>
                            </a:outerShdw>
                          </a:effectLst>
                        </a:rPr>
                        <a:t>Elizabeth Hiatt</a:t>
                      </a:r>
                    </a:p>
                    <a:p>
                      <a:pPr algn="ctr"/>
                      <a:endParaRPr lang="en-US" sz="1450" baseline="0" dirty="0" smtClean="0"/>
                    </a:p>
                    <a:p>
                      <a:pPr algn="ctr"/>
                      <a:r>
                        <a:rPr lang="en-US" sz="1450" b="1" baseline="0" dirty="0" smtClean="0"/>
                        <a:t>Foster Mentors</a:t>
                      </a:r>
                    </a:p>
                    <a:p>
                      <a:pPr algn="ctr"/>
                      <a:r>
                        <a:rPr lang="en-US" sz="1450" baseline="0" dirty="0" smtClean="0"/>
                        <a:t>Provide mentorship and guidance for TXHR Foster Network</a:t>
                      </a:r>
                    </a:p>
                    <a:p>
                      <a:pPr algn="ctr"/>
                      <a:r>
                        <a:rPr lang="en-US" sz="1450" baseline="0" dirty="0" smtClean="0">
                          <a:effectLst>
                            <a:outerShdw blurRad="38100" dist="38100" dir="2700000" algn="tl">
                              <a:srgbClr val="000000">
                                <a:alpha val="43137"/>
                              </a:srgbClr>
                            </a:outerShdw>
                          </a:effectLst>
                        </a:rPr>
                        <a:t>Rachel </a:t>
                      </a:r>
                      <a:r>
                        <a:rPr lang="en-US" sz="1450" baseline="0" dirty="0" err="1" smtClean="0">
                          <a:effectLst>
                            <a:outerShdw blurRad="38100" dist="38100" dir="2700000" algn="tl">
                              <a:srgbClr val="000000">
                                <a:alpha val="43137"/>
                              </a:srgbClr>
                            </a:outerShdw>
                          </a:effectLst>
                        </a:rPr>
                        <a:t>Battaglia</a:t>
                      </a:r>
                      <a:r>
                        <a:rPr lang="en-US" sz="1450" baseline="0" dirty="0" smtClean="0">
                          <a:effectLst>
                            <a:outerShdw blurRad="38100" dist="38100" dir="2700000" algn="tl">
                              <a:srgbClr val="000000">
                                <a:alpha val="43137"/>
                              </a:srgbClr>
                            </a:outerShdw>
                          </a:effectLst>
                        </a:rPr>
                        <a:t> </a:t>
                      </a:r>
                    </a:p>
                    <a:p>
                      <a:pPr algn="ctr"/>
                      <a:r>
                        <a:rPr lang="en-US" sz="1450" baseline="0" dirty="0" smtClean="0">
                          <a:effectLst>
                            <a:outerShdw blurRad="38100" dist="38100" dir="2700000" algn="tl">
                              <a:srgbClr val="000000">
                                <a:alpha val="43137"/>
                              </a:srgbClr>
                            </a:outerShdw>
                          </a:effectLst>
                        </a:rPr>
                        <a:t>Scott Todd</a:t>
                      </a:r>
                    </a:p>
                    <a:p>
                      <a:pPr algn="ctr"/>
                      <a:endParaRPr lang="en-US" sz="1450" baseline="0" dirty="0" smtClean="0"/>
                    </a:p>
                    <a:p>
                      <a:pPr algn="ctr"/>
                      <a:r>
                        <a:rPr lang="en-US" sz="1450" b="1" baseline="0" dirty="0" smtClean="0"/>
                        <a:t>Foster Recruitment Coordinator</a:t>
                      </a:r>
                    </a:p>
                    <a:p>
                      <a:pPr algn="ctr"/>
                      <a:r>
                        <a:rPr lang="en-US" sz="1450" b="0" baseline="0" dirty="0" smtClean="0"/>
                        <a:t>Network and actively recruit new Foster homes for the program</a:t>
                      </a:r>
                    </a:p>
                    <a:p>
                      <a:pPr algn="ctr"/>
                      <a:r>
                        <a:rPr lang="en-US" sz="1450" b="1" baseline="0" dirty="0" smtClean="0">
                          <a:effectLst>
                            <a:outerShdw blurRad="38100" dist="38100" dir="2700000" algn="tl">
                              <a:srgbClr val="000000">
                                <a:alpha val="43137"/>
                              </a:srgbClr>
                            </a:outerShdw>
                          </a:effectLst>
                        </a:rPr>
                        <a:t>OPEN </a:t>
                      </a:r>
                    </a:p>
                    <a:p>
                      <a:pPr algn="ctr"/>
                      <a:endParaRPr lang="en-US" sz="1450" b="0" baseline="0" dirty="0" smtClean="0"/>
                    </a:p>
                    <a:p>
                      <a:pPr algn="ctr"/>
                      <a:r>
                        <a:rPr lang="en-US" sz="1450" b="1" baseline="0" dirty="0" smtClean="0"/>
                        <a:t>Boarding Coordinator</a:t>
                      </a:r>
                    </a:p>
                    <a:p>
                      <a:pPr algn="ctr"/>
                      <a:r>
                        <a:rPr lang="en-US" sz="1450" b="0" baseline="0" dirty="0" smtClean="0"/>
                        <a:t>The main contact for boarding regarding the dogs and temporary boarding for fosters. </a:t>
                      </a:r>
                    </a:p>
                    <a:p>
                      <a:pPr algn="ctr"/>
                      <a:r>
                        <a:rPr lang="en-US" sz="1450" b="0" baseline="0" dirty="0" smtClean="0"/>
                        <a:t>Includes keeping track of their location in the database, that they have supplies, etc. </a:t>
                      </a:r>
                    </a:p>
                    <a:p>
                      <a:pPr algn="ctr"/>
                      <a:r>
                        <a:rPr lang="en-US" sz="1450" b="1" baseline="0" dirty="0" smtClean="0">
                          <a:effectLst>
                            <a:outerShdw blurRad="38100" dist="38100" dir="2700000" algn="tl">
                              <a:srgbClr val="000000">
                                <a:alpha val="43137"/>
                              </a:srgbClr>
                            </a:outerShdw>
                          </a:effectLst>
                        </a:rPr>
                        <a:t>OPEN </a:t>
                      </a:r>
                    </a:p>
                  </a:txBody>
                  <a:tcPr/>
                </a:tc>
              </a:tr>
            </a:tbl>
          </a:graphicData>
        </a:graphic>
      </p:graphicFrame>
    </p:spTree>
    <p:extLst>
      <p:ext uri="{BB962C8B-B14F-4D97-AF65-F5344CB8AC3E}">
        <p14:creationId xmlns:p14="http://schemas.microsoft.com/office/powerpoint/2010/main" val="644691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97478124"/>
              </p:ext>
            </p:extLst>
          </p:nvPr>
        </p:nvGraphicFramePr>
        <p:xfrm>
          <a:off x="1" y="0"/>
          <a:ext cx="9144000" cy="6858000"/>
        </p:xfrm>
        <a:graphic>
          <a:graphicData uri="http://schemas.openxmlformats.org/drawingml/2006/table">
            <a:tbl>
              <a:tblPr firstRow="1" bandRow="1">
                <a:tableStyleId>{D113A9D2-9D6B-4929-AA2D-F23B5EE8CBE7}</a:tableStyleId>
              </a:tblPr>
              <a:tblGrid>
                <a:gridCol w="9144000"/>
              </a:tblGrid>
              <a:tr h="758337">
                <a:tc>
                  <a:txBody>
                    <a:bodyPr/>
                    <a:lstStyle/>
                    <a:p>
                      <a:pPr algn="ctr"/>
                      <a:r>
                        <a:rPr lang="en-US" sz="2000" dirty="0" smtClean="0"/>
                        <a:t>Cecily Miller </a:t>
                      </a:r>
                    </a:p>
                    <a:p>
                      <a:pPr algn="ctr"/>
                      <a:r>
                        <a:rPr lang="en-US" sz="2000" dirty="0" smtClean="0"/>
                        <a:t>VP of Fosters, Adoptions &amp; Co-Founder</a:t>
                      </a:r>
                      <a:endParaRPr lang="en-US" sz="2000" dirty="0"/>
                    </a:p>
                  </a:txBody>
                  <a:tcPr anchor="ctr"/>
                </a:tc>
              </a:tr>
              <a:tr h="6099663">
                <a:tc>
                  <a:txBody>
                    <a:bodyPr/>
                    <a:lstStyle/>
                    <a:p>
                      <a:pPr algn="ctr"/>
                      <a:r>
                        <a:rPr lang="en-US" sz="1400" b="1" dirty="0" smtClean="0"/>
                        <a:t>Adoption </a:t>
                      </a:r>
                      <a:r>
                        <a:rPr lang="en-US" sz="1400" b="1" dirty="0" smtClean="0"/>
                        <a:t>Coordinators</a:t>
                      </a:r>
                    </a:p>
                    <a:p>
                      <a:pPr algn="ctr"/>
                      <a:r>
                        <a:rPr lang="en-US" sz="1400" dirty="0" smtClean="0"/>
                        <a:t>Assist with training Adoption Counselors, monitor applications and provide leadership throughout</a:t>
                      </a:r>
                      <a:r>
                        <a:rPr lang="en-US" sz="1400" baseline="0" dirty="0" smtClean="0"/>
                        <a:t> adoption process</a:t>
                      </a:r>
                      <a:endParaRPr lang="en-US" sz="1400" dirty="0" smtClean="0"/>
                    </a:p>
                    <a:p>
                      <a:pPr algn="ctr"/>
                      <a:r>
                        <a:rPr lang="en-US" sz="1400" dirty="0" smtClean="0">
                          <a:effectLst>
                            <a:outerShdw blurRad="38100" dist="38100" dir="2700000" algn="tl">
                              <a:srgbClr val="000000">
                                <a:alpha val="43137"/>
                              </a:srgbClr>
                            </a:outerShdw>
                          </a:effectLst>
                        </a:rPr>
                        <a:t>Sandy Kirkpatrick</a:t>
                      </a:r>
                    </a:p>
                    <a:p>
                      <a:pPr algn="ctr"/>
                      <a:r>
                        <a:rPr lang="en-US" sz="1400" dirty="0" smtClean="0">
                          <a:effectLst>
                            <a:outerShdw blurRad="38100" dist="38100" dir="2700000" algn="tl">
                              <a:srgbClr val="000000">
                                <a:alpha val="43137"/>
                              </a:srgbClr>
                            </a:outerShdw>
                          </a:effectLst>
                        </a:rPr>
                        <a:t>Tammy</a:t>
                      </a:r>
                      <a:r>
                        <a:rPr lang="en-US" sz="1400" baseline="0" dirty="0" smtClean="0">
                          <a:effectLst>
                            <a:outerShdw blurRad="38100" dist="38100" dir="2700000" algn="tl">
                              <a:srgbClr val="000000">
                                <a:alpha val="43137"/>
                              </a:srgbClr>
                            </a:outerShdw>
                          </a:effectLst>
                        </a:rPr>
                        <a:t> </a:t>
                      </a:r>
                      <a:r>
                        <a:rPr lang="en-US" sz="1400" baseline="0" dirty="0" err="1" smtClean="0">
                          <a:effectLst>
                            <a:outerShdw blurRad="38100" dist="38100" dir="2700000" algn="tl">
                              <a:srgbClr val="000000">
                                <a:alpha val="43137"/>
                              </a:srgbClr>
                            </a:outerShdw>
                          </a:effectLst>
                        </a:rPr>
                        <a:t>Gromatzky</a:t>
                      </a:r>
                      <a:endParaRPr lang="en-US" sz="1400" baseline="0" dirty="0" smtClean="0">
                        <a:effectLst>
                          <a:outerShdw blurRad="38100" dist="38100" dir="2700000" algn="tl">
                            <a:srgbClr val="000000">
                              <a:alpha val="43137"/>
                            </a:srgbClr>
                          </a:outerShdw>
                        </a:effectLst>
                      </a:endParaRPr>
                    </a:p>
                    <a:p>
                      <a:pPr algn="ctr"/>
                      <a:endParaRPr lang="en-US" sz="500" baseline="0" dirty="0" smtClean="0">
                        <a:effectLst>
                          <a:outerShdw blurRad="38100" dist="38100" dir="2700000" algn="tl">
                            <a:srgbClr val="000000">
                              <a:alpha val="43137"/>
                            </a:srgbClr>
                          </a:outerShdw>
                        </a:effectLst>
                      </a:endParaRPr>
                    </a:p>
                    <a:p>
                      <a:pPr algn="ctr"/>
                      <a:r>
                        <a:rPr lang="en-US" sz="1400" b="1" baseline="0" dirty="0" smtClean="0"/>
                        <a:t>Pre-Screening </a:t>
                      </a:r>
                      <a:r>
                        <a:rPr lang="en-US" sz="1400" b="1" baseline="0" dirty="0" smtClean="0"/>
                        <a:t>Assistant</a:t>
                      </a:r>
                      <a:r>
                        <a:rPr lang="en-US" sz="1400" baseline="0" dirty="0" smtClean="0"/>
                        <a:t> </a:t>
                      </a:r>
                    </a:p>
                    <a:p>
                      <a:pPr algn="ctr"/>
                      <a:r>
                        <a:rPr lang="en-US" sz="1400" baseline="0" dirty="0" smtClean="0"/>
                        <a:t>Conducts vet checks and landlord/apartment checks before screening begins</a:t>
                      </a:r>
                    </a:p>
                    <a:p>
                      <a:pPr algn="ctr"/>
                      <a:r>
                        <a:rPr lang="en-US" sz="1400" baseline="0" dirty="0" smtClean="0">
                          <a:effectLst>
                            <a:outerShdw blurRad="38100" dist="38100" dir="2700000" algn="tl">
                              <a:srgbClr val="000000">
                                <a:alpha val="43137"/>
                              </a:srgbClr>
                            </a:outerShdw>
                          </a:effectLst>
                        </a:rPr>
                        <a:t>Elise </a:t>
                      </a:r>
                      <a:r>
                        <a:rPr lang="en-US" sz="1400" baseline="0" dirty="0" smtClean="0">
                          <a:effectLst>
                            <a:outerShdw blurRad="38100" dist="38100" dir="2700000" algn="tl">
                              <a:srgbClr val="000000">
                                <a:alpha val="43137"/>
                              </a:srgbClr>
                            </a:outerShdw>
                          </a:effectLst>
                        </a:rPr>
                        <a:t>Craig</a:t>
                      </a:r>
                    </a:p>
                    <a:p>
                      <a:pPr algn="ctr"/>
                      <a:endParaRPr lang="en-US" sz="500" baseline="0" dirty="0" smtClean="0">
                        <a:effectLst>
                          <a:outerShdw blurRad="38100" dist="38100" dir="2700000" algn="tl">
                            <a:srgbClr val="000000">
                              <a:alpha val="43137"/>
                            </a:srgbClr>
                          </a:outerShdw>
                        </a:effectLst>
                      </a:endParaRPr>
                    </a:p>
                    <a:p>
                      <a:pPr algn="ctr"/>
                      <a:r>
                        <a:rPr lang="en-US" sz="1400" b="1" baseline="0" dirty="0" smtClean="0"/>
                        <a:t>Adoption </a:t>
                      </a:r>
                      <a:r>
                        <a:rPr lang="en-US" sz="1400" b="1" baseline="0" dirty="0" smtClean="0"/>
                        <a:t>Counselors: </a:t>
                      </a:r>
                    </a:p>
                    <a:p>
                      <a:pPr algn="ctr"/>
                      <a:r>
                        <a:rPr lang="en-US" sz="1400" baseline="0" dirty="0" smtClean="0"/>
                        <a:t>Conducts applicant interviews and determines if an applicant is a good fit</a:t>
                      </a:r>
                    </a:p>
                    <a:p>
                      <a:pPr algn="ctr"/>
                      <a:r>
                        <a:rPr lang="en-US" sz="1400" baseline="0" dirty="0" smtClean="0">
                          <a:effectLst>
                            <a:outerShdw blurRad="38100" dist="38100" dir="2700000" algn="tl">
                              <a:srgbClr val="000000">
                                <a:alpha val="43137"/>
                              </a:srgbClr>
                            </a:outerShdw>
                          </a:effectLst>
                        </a:rPr>
                        <a:t>May Finch, Vanessa Deem, Faith Phillips, Rachel </a:t>
                      </a:r>
                      <a:r>
                        <a:rPr lang="en-US" sz="1400" baseline="0" dirty="0" err="1" smtClean="0">
                          <a:effectLst>
                            <a:outerShdw blurRad="38100" dist="38100" dir="2700000" algn="tl">
                              <a:srgbClr val="000000">
                                <a:alpha val="43137"/>
                              </a:srgbClr>
                            </a:outerShdw>
                          </a:effectLst>
                        </a:rPr>
                        <a:t>Battaglia</a:t>
                      </a:r>
                      <a:r>
                        <a:rPr lang="en-US" sz="1400" baseline="0" dirty="0" smtClean="0">
                          <a:effectLst>
                            <a:outerShdw blurRad="38100" dist="38100" dir="2700000" algn="tl">
                              <a:srgbClr val="000000">
                                <a:alpha val="43137"/>
                              </a:srgbClr>
                            </a:outerShdw>
                          </a:effectLst>
                        </a:rPr>
                        <a:t>, Barbara Boucher, Tess Smith </a:t>
                      </a:r>
                      <a:endParaRPr lang="en-US" sz="1400" baseline="0" dirty="0" smtClean="0">
                        <a:effectLst>
                          <a:outerShdw blurRad="38100" dist="38100" dir="2700000" algn="tl">
                            <a:srgbClr val="000000">
                              <a:alpha val="43137"/>
                            </a:srgbClr>
                          </a:outerShdw>
                        </a:effectLst>
                      </a:endParaRPr>
                    </a:p>
                    <a:p>
                      <a:pPr algn="ctr"/>
                      <a:endParaRPr lang="en-US" sz="500" baseline="0" dirty="0" smtClean="0">
                        <a:effectLst>
                          <a:outerShdw blurRad="38100" dist="38100" dir="2700000" algn="tl">
                            <a:srgbClr val="000000">
                              <a:alpha val="43137"/>
                            </a:srgbClr>
                          </a:outerShdw>
                        </a:effectLst>
                      </a:endParaRPr>
                    </a:p>
                    <a:p>
                      <a:pPr algn="ctr"/>
                      <a:r>
                        <a:rPr lang="en-US" sz="1400" b="1" baseline="0" dirty="0" smtClean="0">
                          <a:solidFill>
                            <a:schemeClr val="bg1"/>
                          </a:solidFill>
                        </a:rPr>
                        <a:t>Adoption Packet Assistant</a:t>
                      </a:r>
                      <a:endParaRPr lang="en-US" sz="1400" baseline="0" dirty="0" smtClean="0">
                        <a:solidFill>
                          <a:schemeClr val="bg1"/>
                        </a:solidFill>
                      </a:endParaRPr>
                    </a:p>
                    <a:p>
                      <a:pPr algn="ctr"/>
                      <a:r>
                        <a:rPr lang="en-US" sz="1400" baseline="0" dirty="0" smtClean="0">
                          <a:solidFill>
                            <a:schemeClr val="bg1"/>
                          </a:solidFill>
                        </a:rPr>
                        <a:t>Email adoption packets after an adoption has been finalized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effectLst>
                            <a:outerShdw blurRad="38100" dist="38100" dir="2700000" algn="tl">
                              <a:srgbClr val="000000">
                                <a:alpha val="43137"/>
                              </a:srgbClr>
                            </a:outerShdw>
                          </a:effectLst>
                        </a:rPr>
                        <a:t>OPEN </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500" b="1" baseline="0" dirty="0" smtClean="0">
                        <a:effectLst>
                          <a:outerShdw blurRad="38100" dist="38100" dir="2700000" algn="tl">
                            <a:srgbClr val="000000">
                              <a:alpha val="43137"/>
                            </a:srgbClr>
                          </a:outerShdw>
                        </a:effectLst>
                      </a:endParaRPr>
                    </a:p>
                    <a:p>
                      <a:pPr algn="ctr"/>
                      <a:r>
                        <a:rPr lang="en-US" sz="1400" b="1" baseline="0" dirty="0" smtClean="0"/>
                        <a:t>Database </a:t>
                      </a:r>
                      <a:r>
                        <a:rPr lang="en-US" sz="1400" b="1" baseline="0" dirty="0" smtClean="0"/>
                        <a:t>Assistant </a:t>
                      </a:r>
                    </a:p>
                    <a:p>
                      <a:pPr algn="ctr"/>
                      <a:r>
                        <a:rPr lang="en-US" sz="1400" baseline="0" dirty="0" smtClean="0"/>
                        <a:t>Responsible for ensuring contracts are in the database </a:t>
                      </a:r>
                      <a:r>
                        <a:rPr lang="en-US" sz="1400" baseline="0" dirty="0" smtClean="0"/>
                        <a:t>and </a:t>
                      </a:r>
                      <a:r>
                        <a:rPr lang="en-US" sz="1400" baseline="0" dirty="0" smtClean="0"/>
                        <a:t>keeping the ‘People’ side up to date</a:t>
                      </a:r>
                    </a:p>
                    <a:p>
                      <a:pPr algn="ctr"/>
                      <a:r>
                        <a:rPr lang="en-US" sz="1400" b="1" i="0" baseline="0" dirty="0" smtClean="0">
                          <a:effectLst>
                            <a:outerShdw blurRad="38100" dist="38100" dir="2700000" algn="tl">
                              <a:srgbClr val="000000">
                                <a:alpha val="43137"/>
                              </a:srgbClr>
                            </a:outerShdw>
                          </a:effectLst>
                        </a:rPr>
                        <a:t>OPEN </a:t>
                      </a:r>
                      <a:endParaRPr lang="en-US" sz="1400" b="1" i="0" baseline="0" dirty="0" smtClean="0">
                        <a:effectLst>
                          <a:outerShdw blurRad="38100" dist="38100" dir="2700000" algn="tl">
                            <a:srgbClr val="000000">
                              <a:alpha val="43137"/>
                            </a:srgbClr>
                          </a:outerShdw>
                        </a:effectLst>
                      </a:endParaRPr>
                    </a:p>
                    <a:p>
                      <a:pPr algn="ctr"/>
                      <a:endParaRPr lang="en-US" sz="500" b="1" i="0" baseline="0" dirty="0" smtClean="0">
                        <a:effectLst>
                          <a:outerShdw blurRad="38100" dist="38100" dir="2700000" algn="tl">
                            <a:srgbClr val="000000">
                              <a:alpha val="43137"/>
                            </a:srgbClr>
                          </a:outerShdw>
                        </a:effectLst>
                      </a:endParaRPr>
                    </a:p>
                    <a:p>
                      <a:pPr algn="ctr"/>
                      <a:r>
                        <a:rPr lang="en-US" sz="1400" b="1" baseline="0" dirty="0" smtClean="0"/>
                        <a:t>Home </a:t>
                      </a:r>
                      <a:r>
                        <a:rPr lang="en-US" sz="1400" b="1" baseline="0" dirty="0" smtClean="0"/>
                        <a:t>Check Coordinator </a:t>
                      </a:r>
                    </a:p>
                    <a:p>
                      <a:pPr algn="ctr"/>
                      <a:r>
                        <a:rPr lang="en-US" sz="1400" baseline="0" dirty="0" smtClean="0"/>
                        <a:t>Work with Adoption Counselors to ensure we have fence photos or home check prior to adoption</a:t>
                      </a:r>
                    </a:p>
                    <a:p>
                      <a:pPr algn="ctr"/>
                      <a:r>
                        <a:rPr lang="en-US" sz="1400" baseline="0" dirty="0" err="1" smtClean="0">
                          <a:effectLst>
                            <a:outerShdw blurRad="38100" dist="38100" dir="2700000" algn="tl">
                              <a:srgbClr val="000000">
                                <a:alpha val="43137"/>
                              </a:srgbClr>
                            </a:outerShdw>
                          </a:effectLst>
                        </a:rPr>
                        <a:t>Jarret</a:t>
                      </a:r>
                      <a:r>
                        <a:rPr lang="en-US" sz="1400" baseline="0" dirty="0" smtClean="0">
                          <a:effectLst>
                            <a:outerShdw blurRad="38100" dist="38100" dir="2700000" algn="tl">
                              <a:srgbClr val="000000">
                                <a:alpha val="43137"/>
                              </a:srgbClr>
                            </a:outerShdw>
                          </a:effectLst>
                        </a:rPr>
                        <a:t> Lonsdale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baseline="0" dirty="0" smtClean="0">
                          <a:effectLst>
                            <a:outerShdw blurRad="38100" dist="38100" dir="2700000" algn="tl">
                              <a:srgbClr val="000000">
                                <a:alpha val="43137"/>
                              </a:srgbClr>
                            </a:outerShdw>
                          </a:effectLst>
                        </a:rPr>
                        <a:t>OPEN </a:t>
                      </a:r>
                      <a:endParaRPr lang="en-US" sz="1400" b="1" i="0" baseline="0" dirty="0" smtClean="0">
                        <a:effectLst>
                          <a:outerShdw blurRad="38100" dist="38100" dir="2700000" algn="tl">
                            <a:srgbClr val="000000">
                              <a:alpha val="43137"/>
                            </a:srgbClr>
                          </a:outerShdw>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500" b="1" i="0" baseline="0" dirty="0" smtClean="0">
                        <a:effectLst>
                          <a:outerShdw blurRad="38100" dist="38100" dir="2700000" algn="tl">
                            <a:srgbClr val="000000">
                              <a:alpha val="43137"/>
                            </a:srgbClr>
                          </a:outerShdw>
                        </a:effectLst>
                      </a:endParaRPr>
                    </a:p>
                    <a:p>
                      <a:pPr algn="ctr"/>
                      <a:r>
                        <a:rPr lang="en-US" sz="1400" b="1" baseline="0" dirty="0" smtClean="0"/>
                        <a:t>Adoption </a:t>
                      </a:r>
                      <a:r>
                        <a:rPr lang="en-US" sz="1400" b="1" baseline="0" dirty="0" smtClean="0"/>
                        <a:t>Mentor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Provide</a:t>
                      </a:r>
                      <a:r>
                        <a:rPr lang="en-US" sz="1400" baseline="0" dirty="0" smtClean="0"/>
                        <a:t> support and mentorship to Adopters</a:t>
                      </a:r>
                      <a:endParaRPr lang="en-US" sz="1400" dirty="0" smtClean="0"/>
                    </a:p>
                    <a:p>
                      <a:pPr algn="ctr"/>
                      <a:r>
                        <a:rPr lang="en-US" sz="1400" baseline="0" dirty="0" smtClean="0">
                          <a:effectLst>
                            <a:outerShdw blurRad="38100" dist="38100" dir="2700000" algn="tl">
                              <a:srgbClr val="000000">
                                <a:alpha val="43137"/>
                              </a:srgbClr>
                            </a:outerShdw>
                          </a:effectLst>
                        </a:rPr>
                        <a:t>Julie Welch </a:t>
                      </a:r>
                    </a:p>
                    <a:p>
                      <a:pPr algn="ctr"/>
                      <a:r>
                        <a:rPr lang="en-US" sz="1400" b="1" baseline="0" dirty="0" smtClean="0">
                          <a:effectLst>
                            <a:outerShdw blurRad="38100" dist="38100" dir="2700000" algn="tl">
                              <a:srgbClr val="000000">
                                <a:alpha val="43137"/>
                              </a:srgbClr>
                            </a:outerShdw>
                          </a:effectLst>
                        </a:rPr>
                        <a:t>OPEN </a:t>
                      </a:r>
                      <a:endParaRPr lang="en-US" sz="1200" b="1" dirty="0">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107862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72273984"/>
              </p:ext>
            </p:extLst>
          </p:nvPr>
        </p:nvGraphicFramePr>
        <p:xfrm>
          <a:off x="0" y="0"/>
          <a:ext cx="9143999" cy="6858000"/>
        </p:xfrm>
        <a:graphic>
          <a:graphicData uri="http://schemas.openxmlformats.org/drawingml/2006/table">
            <a:tbl>
              <a:tblPr firstRow="1" bandRow="1">
                <a:tableStyleId>{D113A9D2-9D6B-4929-AA2D-F23B5EE8CBE7}</a:tableStyleId>
              </a:tblPr>
              <a:tblGrid>
                <a:gridCol w="9143999"/>
              </a:tblGrid>
              <a:tr h="848032">
                <a:tc>
                  <a:txBody>
                    <a:bodyPr/>
                    <a:lstStyle/>
                    <a:p>
                      <a:pPr algn="ctr"/>
                      <a:r>
                        <a:rPr lang="en-US" sz="2000" dirty="0" smtClean="0"/>
                        <a:t>Courtney Cochrane</a:t>
                      </a:r>
                    </a:p>
                    <a:p>
                      <a:pPr algn="ctr"/>
                      <a:r>
                        <a:rPr lang="en-US" sz="2000" dirty="0" smtClean="0"/>
                        <a:t>VP of Animal Wellness &amp; Communications</a:t>
                      </a:r>
                      <a:endParaRPr lang="en-US" sz="2000" b="1" dirty="0"/>
                    </a:p>
                  </a:txBody>
                  <a:tcPr anchor="ctr"/>
                </a:tc>
              </a:tr>
              <a:tr h="6009968">
                <a:tc>
                  <a:txBody>
                    <a:bodyPr/>
                    <a:lstStyle/>
                    <a:p>
                      <a:pPr algn="ctr"/>
                      <a:endParaRPr lang="en-US" sz="1600" b="1" dirty="0" smtClean="0"/>
                    </a:p>
                    <a:p>
                      <a:pPr algn="ctr"/>
                      <a:r>
                        <a:rPr lang="en-US" sz="1600" b="1" dirty="0" smtClean="0"/>
                        <a:t>Medical</a:t>
                      </a:r>
                      <a:r>
                        <a:rPr lang="en-US" sz="1600" b="1" baseline="0" dirty="0" smtClean="0"/>
                        <a:t> Coordinator </a:t>
                      </a:r>
                    </a:p>
                    <a:p>
                      <a:pPr algn="ctr"/>
                      <a:r>
                        <a:rPr lang="en-US" sz="1600" baseline="0" dirty="0" smtClean="0"/>
                        <a:t>Manages all medical transport, appointments and ensuring dogs are being properly vaccinated upon entry to our program </a:t>
                      </a:r>
                    </a:p>
                    <a:p>
                      <a:pPr algn="ctr"/>
                      <a:r>
                        <a:rPr lang="en-US" sz="1600" baseline="0" dirty="0" smtClean="0">
                          <a:effectLst>
                            <a:outerShdw blurRad="38100" dist="38100" dir="2700000" algn="tl">
                              <a:srgbClr val="000000">
                                <a:alpha val="43137"/>
                              </a:srgbClr>
                            </a:outerShdw>
                          </a:effectLst>
                        </a:rPr>
                        <a:t>Elise Craig</a:t>
                      </a:r>
                    </a:p>
                    <a:p>
                      <a:pPr algn="ctr"/>
                      <a:endParaRPr lang="en-US" sz="1600" baseline="0" dirty="0" smtClean="0"/>
                    </a:p>
                    <a:p>
                      <a:pPr algn="ctr"/>
                      <a:r>
                        <a:rPr lang="en-US" sz="1600" b="1" baseline="0" dirty="0" smtClean="0"/>
                        <a:t>Dog Database Coordinator </a:t>
                      </a:r>
                    </a:p>
                    <a:p>
                      <a:pPr algn="ctr"/>
                      <a:r>
                        <a:rPr lang="en-US" sz="1600" baseline="0" dirty="0" smtClean="0"/>
                        <a:t>Enters all new dogs in to the database and updates all vetting paperwork so we have a complete and comprehensive file for every dog in the program</a:t>
                      </a:r>
                    </a:p>
                    <a:p>
                      <a:pPr algn="ctr"/>
                      <a:r>
                        <a:rPr lang="en-US" sz="1600" baseline="0" dirty="0" smtClean="0">
                          <a:effectLst>
                            <a:outerShdw blurRad="38100" dist="38100" dir="2700000" algn="tl">
                              <a:srgbClr val="000000">
                                <a:alpha val="43137"/>
                              </a:srgbClr>
                            </a:outerShdw>
                          </a:effectLst>
                        </a:rPr>
                        <a:t>Wendy Todd</a:t>
                      </a:r>
                    </a:p>
                    <a:p>
                      <a:pPr algn="ctr"/>
                      <a:endParaRPr lang="en-US" sz="1600" baseline="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baseline="0" dirty="0" smtClean="0"/>
                        <a:t>Profile Coordinator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t>Writes all the profiles for online use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t>Updates photos on </a:t>
                      </a:r>
                      <a:r>
                        <a:rPr lang="en-US" sz="1600" baseline="0" dirty="0" err="1" smtClean="0"/>
                        <a:t>Petfinder</a:t>
                      </a:r>
                      <a:r>
                        <a:rPr lang="en-US" sz="1600" baseline="0" dirty="0" smtClean="0"/>
                        <a:t> and Rescuegroups.org</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effectLst>
                            <a:outerShdw blurRad="38100" dist="38100" dir="2700000" algn="tl">
                              <a:srgbClr val="000000">
                                <a:alpha val="43137"/>
                              </a:srgbClr>
                            </a:outerShdw>
                          </a:effectLst>
                        </a:rPr>
                        <a:t>Susan </a:t>
                      </a:r>
                      <a:r>
                        <a:rPr lang="en-US" sz="1600" baseline="0" dirty="0" err="1" smtClean="0">
                          <a:effectLst>
                            <a:outerShdw blurRad="38100" dist="38100" dir="2700000" algn="tl">
                              <a:srgbClr val="000000">
                                <a:alpha val="43137"/>
                              </a:srgbClr>
                            </a:outerShdw>
                          </a:effectLst>
                        </a:rPr>
                        <a:t>Mynyk</a:t>
                      </a:r>
                      <a:endParaRPr lang="en-US" sz="1600" baseline="0" dirty="0" smtClean="0">
                        <a:effectLst>
                          <a:outerShdw blurRad="38100" dist="38100" dir="2700000" algn="tl">
                            <a:srgbClr val="000000">
                              <a:alpha val="43137"/>
                            </a:srgbClr>
                          </a:outerShdw>
                        </a:effectLst>
                      </a:endParaRPr>
                    </a:p>
                    <a:p>
                      <a:pPr algn="ctr"/>
                      <a:endParaRPr lang="en-US" sz="1600" baseline="0" dirty="0" smtClean="0"/>
                    </a:p>
                    <a:p>
                      <a:pPr algn="ctr"/>
                      <a:endParaRPr lang="en-US" sz="1600" baseline="0" dirty="0" smtClean="0"/>
                    </a:p>
                    <a:p>
                      <a:pPr algn="ctr"/>
                      <a:r>
                        <a:rPr lang="en-US" sz="1600" b="1" baseline="0" dirty="0" smtClean="0"/>
                        <a:t>Communication Coordinator</a:t>
                      </a:r>
                    </a:p>
                    <a:p>
                      <a:pPr algn="ctr"/>
                      <a:r>
                        <a:rPr lang="en-US" sz="1600" baseline="0" dirty="0" smtClean="0"/>
                        <a:t>Develop, implement and grow our newsletter communications </a:t>
                      </a:r>
                    </a:p>
                    <a:p>
                      <a:pPr algn="ctr"/>
                      <a:r>
                        <a:rPr lang="en-US" sz="1600" baseline="0" dirty="0" smtClean="0">
                          <a:effectLst>
                            <a:outerShdw blurRad="38100" dist="38100" dir="2700000" algn="tl">
                              <a:srgbClr val="000000">
                                <a:alpha val="43137"/>
                              </a:srgbClr>
                            </a:outerShdw>
                          </a:effectLst>
                        </a:rPr>
                        <a:t>Pam Chamberlain</a:t>
                      </a:r>
                    </a:p>
                    <a:p>
                      <a:pPr algn="ctr"/>
                      <a:endParaRPr lang="en-US" sz="1600" baseline="0" dirty="0" smtClean="0"/>
                    </a:p>
                  </a:txBody>
                  <a:tcPr/>
                </a:tc>
              </a:tr>
            </a:tbl>
          </a:graphicData>
        </a:graphic>
      </p:graphicFrame>
    </p:spTree>
    <p:extLst>
      <p:ext uri="{BB962C8B-B14F-4D97-AF65-F5344CB8AC3E}">
        <p14:creationId xmlns:p14="http://schemas.microsoft.com/office/powerpoint/2010/main" val="2427656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Foster Dog Profiles</a:t>
            </a:r>
            <a:endParaRPr lang="en-US" dirty="0"/>
          </a:p>
        </p:txBody>
      </p:sp>
      <p:sp>
        <p:nvSpPr>
          <p:cNvPr id="8" name="Text Placeholder 7"/>
          <p:cNvSpPr>
            <a:spLocks noGrp="1"/>
          </p:cNvSpPr>
          <p:nvPr>
            <p:ph type="body" sz="quarter" idx="14"/>
          </p:nvPr>
        </p:nvSpPr>
        <p:spPr>
          <a:xfrm>
            <a:off x="95250" y="2838450"/>
            <a:ext cx="4191000" cy="2362200"/>
          </a:xfrm>
        </p:spPr>
        <p:txBody>
          <a:bodyPr>
            <a:normAutofit/>
          </a:bodyPr>
          <a:lstStyle/>
          <a:p>
            <a:pPr marL="0" indent="0" algn="ctr">
              <a:buNone/>
            </a:pPr>
            <a:r>
              <a:rPr lang="en-US" dirty="0" smtClean="0">
                <a:solidFill>
                  <a:schemeClr val="tx1"/>
                </a:solidFill>
              </a:rPr>
              <a:t>Susan will email you directly periodically for updates on your foster dog</a:t>
            </a:r>
          </a:p>
          <a:p>
            <a:pPr marL="0" indent="0" algn="ctr">
              <a:buNone/>
            </a:pPr>
            <a:r>
              <a:rPr lang="en-US" dirty="0" smtClean="0">
                <a:solidFill>
                  <a:schemeClr val="tx1"/>
                </a:solidFill>
              </a:rPr>
              <a:t>Please provide the best information possible so the bio’s online are accurate and compelling! </a:t>
            </a:r>
            <a:endParaRPr lang="en-US"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790575"/>
            <a:ext cx="4769141" cy="605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050" y="1065074"/>
            <a:ext cx="4419600" cy="1754326"/>
          </a:xfrm>
          <a:prstGeom prst="rect">
            <a:avLst/>
          </a:prstGeom>
          <a:noFill/>
        </p:spPr>
        <p:txBody>
          <a:bodyPr wrap="square" lIns="91440" tIns="45720" rIns="91440" bIns="45720">
            <a:spAutoFit/>
          </a:bodyPr>
          <a:lstStyle/>
          <a:p>
            <a:pPr algn="ctr"/>
            <a:r>
              <a:rPr lang="en-US" sz="3600" b="1" dirty="0" smtClean="0">
                <a:ln w="1905"/>
                <a:solidFill>
                  <a:srgbClr val="FF0000"/>
                </a:solidFill>
                <a:effectLst>
                  <a:innerShdw blurRad="69850" dist="43180" dir="5400000">
                    <a:srgbClr val="000000">
                      <a:alpha val="65000"/>
                    </a:srgbClr>
                  </a:innerShdw>
                </a:effectLst>
              </a:rPr>
              <a:t>Give your Foster Dog </a:t>
            </a:r>
          </a:p>
          <a:p>
            <a:pPr algn="ctr"/>
            <a:r>
              <a:rPr lang="en-US" sz="3600" b="1" dirty="0" smtClean="0">
                <a:ln w="1905"/>
                <a:solidFill>
                  <a:srgbClr val="FF0000"/>
                </a:solidFill>
                <a:effectLst>
                  <a:innerShdw blurRad="69850" dist="43180" dir="5400000">
                    <a:srgbClr val="000000">
                      <a:alpha val="65000"/>
                    </a:srgbClr>
                  </a:innerShdw>
                </a:effectLst>
              </a:rPr>
              <a:t>the best chance to find a new home! </a:t>
            </a:r>
            <a:endParaRPr lang="en-US" sz="3600" b="1" dirty="0">
              <a:ln w="1905"/>
              <a:solidFill>
                <a:srgbClr val="FF0000"/>
              </a:solidFill>
              <a:effectLst>
                <a:innerShdw blurRad="69850" dist="43180" dir="5400000">
                  <a:srgbClr val="000000">
                    <a:alpha val="65000"/>
                  </a:srgbClr>
                </a:innerShdw>
              </a:effectLst>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724400"/>
            <a:ext cx="1631920" cy="189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436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62233620"/>
              </p:ext>
            </p:extLst>
          </p:nvPr>
        </p:nvGraphicFramePr>
        <p:xfrm>
          <a:off x="0" y="0"/>
          <a:ext cx="9144000" cy="6858000"/>
        </p:xfrm>
        <a:graphic>
          <a:graphicData uri="http://schemas.openxmlformats.org/drawingml/2006/table">
            <a:tbl>
              <a:tblPr firstRow="1" bandRow="1">
                <a:tableStyleId>{D113A9D2-9D6B-4929-AA2D-F23B5EE8CBE7}</a:tableStyleId>
              </a:tblPr>
              <a:tblGrid>
                <a:gridCol w="9144000"/>
              </a:tblGrid>
              <a:tr h="1046972">
                <a:tc>
                  <a:txBody>
                    <a:bodyPr/>
                    <a:lstStyle/>
                    <a:p>
                      <a:pPr algn="ctr"/>
                      <a:r>
                        <a:rPr lang="en-US" sz="2000" dirty="0" smtClean="0"/>
                        <a:t>Patty Hasselman</a:t>
                      </a:r>
                    </a:p>
                    <a:p>
                      <a:pPr algn="ctr"/>
                      <a:r>
                        <a:rPr lang="en-US" sz="2000" dirty="0" smtClean="0"/>
                        <a:t>VP of Events &amp; Volunteers</a:t>
                      </a:r>
                      <a:endParaRPr lang="en-US" sz="2000" b="1" dirty="0"/>
                    </a:p>
                  </a:txBody>
                  <a:tcPr anchor="ctr"/>
                </a:tc>
              </a:tr>
              <a:tr h="5811028">
                <a:tc>
                  <a:txBody>
                    <a:bodyPr/>
                    <a:lstStyle/>
                    <a:p>
                      <a:pPr algn="ctr"/>
                      <a:endParaRPr lang="en-US" sz="1800" b="1" dirty="0" smtClean="0"/>
                    </a:p>
                    <a:p>
                      <a:pPr algn="ctr"/>
                      <a:r>
                        <a:rPr lang="en-US" sz="1800" b="1" dirty="0" smtClean="0"/>
                        <a:t>Volunteer</a:t>
                      </a:r>
                      <a:r>
                        <a:rPr lang="en-US" sz="1800" b="1" baseline="0" dirty="0" smtClean="0"/>
                        <a:t> Coordinator </a:t>
                      </a:r>
                    </a:p>
                    <a:p>
                      <a:pPr algn="ctr"/>
                      <a:r>
                        <a:rPr lang="en-US" sz="1800" baseline="0" dirty="0" smtClean="0">
                          <a:solidFill>
                            <a:schemeClr val="bg1"/>
                          </a:solidFill>
                        </a:rPr>
                        <a:t>Oversee current volunteer retention, recognition and volunteer oriented events</a:t>
                      </a:r>
                    </a:p>
                    <a:p>
                      <a:pPr algn="ctr"/>
                      <a:r>
                        <a:rPr lang="en-US" sz="1800" baseline="0" dirty="0" smtClean="0">
                          <a:effectLst>
                            <a:outerShdw blurRad="38100" dist="38100" dir="2700000" algn="tl">
                              <a:srgbClr val="000000">
                                <a:alpha val="43137"/>
                              </a:srgbClr>
                            </a:outerShdw>
                          </a:effectLst>
                        </a:rPr>
                        <a:t>Leslie Adcock</a:t>
                      </a:r>
                    </a:p>
                    <a:p>
                      <a:pPr algn="ctr"/>
                      <a:endParaRPr lang="en-US" sz="1800" baseline="0" dirty="0" smtClean="0"/>
                    </a:p>
                    <a:p>
                      <a:pPr algn="ctr"/>
                      <a:r>
                        <a:rPr lang="en-US" sz="1800" b="1" baseline="0" dirty="0" smtClean="0">
                          <a:solidFill>
                            <a:schemeClr val="bg1"/>
                          </a:solidFill>
                        </a:rPr>
                        <a:t>Events Coordinator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bg1"/>
                          </a:solidFill>
                        </a:rPr>
                        <a:t>Manages current M&amp;G’s including sending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bg1"/>
                          </a:solidFill>
                        </a:rPr>
                        <a:t>communication emails  and researching new locations</a:t>
                      </a:r>
                    </a:p>
                    <a:p>
                      <a:pPr algn="ctr"/>
                      <a:r>
                        <a:rPr lang="en-US" sz="1800" baseline="0" dirty="0" smtClean="0">
                          <a:solidFill>
                            <a:schemeClr val="bg1"/>
                          </a:solidFill>
                          <a:effectLst>
                            <a:outerShdw blurRad="38100" dist="38100" dir="2700000" algn="tl">
                              <a:srgbClr val="000000">
                                <a:alpha val="43137"/>
                              </a:srgbClr>
                            </a:outerShdw>
                          </a:effectLst>
                        </a:rPr>
                        <a:t>Natalie Blanco</a:t>
                      </a:r>
                    </a:p>
                    <a:p>
                      <a:pPr algn="ctr"/>
                      <a:endParaRPr lang="en-US" sz="1800" baseline="0" dirty="0" smtClean="0">
                        <a:solidFill>
                          <a:schemeClr val="bg1"/>
                        </a:solidFill>
                      </a:endParaRPr>
                    </a:p>
                    <a:p>
                      <a:pPr algn="ctr"/>
                      <a:r>
                        <a:rPr lang="en-US" sz="1800" b="1" baseline="0" dirty="0" smtClean="0">
                          <a:solidFill>
                            <a:schemeClr val="bg1"/>
                          </a:solidFill>
                        </a:rPr>
                        <a:t>Volunteer Recruiter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bg1"/>
                          </a:solidFill>
                        </a:rPr>
                        <a:t>Grow new volunteer recruitment initiatives and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bg1"/>
                          </a:solidFill>
                        </a:rPr>
                        <a:t>integration of new volunteers to the group</a:t>
                      </a:r>
                    </a:p>
                    <a:p>
                      <a:pPr algn="ctr"/>
                      <a:r>
                        <a:rPr lang="en-US" sz="1800" baseline="0" dirty="0" smtClean="0">
                          <a:solidFill>
                            <a:schemeClr val="bg1"/>
                          </a:solidFill>
                          <a:effectLst>
                            <a:outerShdw blurRad="38100" dist="38100" dir="2700000" algn="tl">
                              <a:srgbClr val="000000">
                                <a:alpha val="43137"/>
                              </a:srgbClr>
                            </a:outerShdw>
                          </a:effectLst>
                        </a:rPr>
                        <a:t>Kelli Graham </a:t>
                      </a:r>
                      <a:endParaRPr lang="en-US" sz="1800" dirty="0">
                        <a:solidFill>
                          <a:schemeClr val="bg1"/>
                        </a:solidFill>
                        <a:effectLst>
                          <a:outerShdw blurRad="38100" dist="38100" dir="2700000" algn="tl">
                            <a:srgbClr val="000000">
                              <a:alpha val="43137"/>
                            </a:srgbClr>
                          </a:outerShdw>
                        </a:effectLst>
                      </a:endParaRPr>
                    </a:p>
                  </a:txBody>
                  <a:tcPr/>
                </a:tc>
              </a:tr>
            </a:tbl>
          </a:graphicData>
        </a:graphic>
      </p:graphicFrame>
    </p:spTree>
    <p:extLst>
      <p:ext uri="{BB962C8B-B14F-4D97-AF65-F5344CB8AC3E}">
        <p14:creationId xmlns:p14="http://schemas.microsoft.com/office/powerpoint/2010/main" val="1317499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85356055"/>
              </p:ext>
            </p:extLst>
          </p:nvPr>
        </p:nvGraphicFramePr>
        <p:xfrm>
          <a:off x="0" y="0"/>
          <a:ext cx="9144000" cy="6858000"/>
        </p:xfrm>
        <a:graphic>
          <a:graphicData uri="http://schemas.openxmlformats.org/drawingml/2006/table">
            <a:tbl>
              <a:tblPr firstRow="1" bandRow="1">
                <a:tableStyleId>{D113A9D2-9D6B-4929-AA2D-F23B5EE8CBE7}</a:tableStyleId>
              </a:tblPr>
              <a:tblGrid>
                <a:gridCol w="9144000"/>
              </a:tblGrid>
              <a:tr h="950205">
                <a:tc>
                  <a:txBody>
                    <a:bodyPr/>
                    <a:lstStyle/>
                    <a:p>
                      <a:pPr algn="ctr"/>
                      <a:r>
                        <a:rPr lang="en-US" sz="2000" dirty="0" smtClean="0"/>
                        <a:t>Mary Bolton </a:t>
                      </a:r>
                    </a:p>
                    <a:p>
                      <a:pPr algn="ctr"/>
                      <a:r>
                        <a:rPr lang="en-US" sz="2000" dirty="0" smtClean="0"/>
                        <a:t>VP of Fundraising &amp; Graphic Design</a:t>
                      </a:r>
                      <a:endParaRPr lang="en-US" sz="2000" b="1" dirty="0"/>
                    </a:p>
                  </a:txBody>
                  <a:tcPr anchor="ctr"/>
                </a:tc>
              </a:tr>
              <a:tr h="5907795">
                <a:tc>
                  <a:txBody>
                    <a:bodyPr/>
                    <a:lstStyle/>
                    <a:p>
                      <a:pPr algn="ctr"/>
                      <a:endParaRPr lang="en-US" sz="1600" b="1" dirty="0" smtClean="0">
                        <a:solidFill>
                          <a:schemeClr val="bg1"/>
                        </a:solidFill>
                      </a:endParaRPr>
                    </a:p>
                    <a:p>
                      <a:pPr algn="ctr"/>
                      <a:r>
                        <a:rPr lang="en-US" sz="1600" b="1" dirty="0" smtClean="0">
                          <a:solidFill>
                            <a:schemeClr val="bg1"/>
                          </a:solidFill>
                        </a:rPr>
                        <a:t>Social Media Coordinator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Moderate the TXHR Facebook page, communicating our mission to the public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outerShdw blurRad="38100" dist="38100" dir="2700000" algn="tl">
                              <a:srgbClr val="000000">
                                <a:alpha val="43137"/>
                              </a:srgbClr>
                            </a:outerShdw>
                          </a:effectLst>
                        </a:rPr>
                        <a:t>Tess Smith</a:t>
                      </a:r>
                    </a:p>
                    <a:p>
                      <a:pPr algn="ctr"/>
                      <a:endParaRPr lang="en-US" sz="1600" dirty="0" smtClean="0">
                        <a:solidFill>
                          <a:schemeClr val="bg1"/>
                        </a:solidFill>
                      </a:endParaRPr>
                    </a:p>
                    <a:p>
                      <a:pPr algn="ctr"/>
                      <a:r>
                        <a:rPr lang="en-US" sz="1600" b="1" dirty="0" smtClean="0">
                          <a:solidFill>
                            <a:schemeClr val="bg1"/>
                          </a:solidFill>
                        </a:rPr>
                        <a:t>Graphic Design Assistant</a:t>
                      </a:r>
                      <a:r>
                        <a:rPr lang="en-US" sz="1600" dirty="0" smtClean="0">
                          <a:solidFill>
                            <a:schemeClr val="bg1"/>
                          </a:solidFill>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Enhances our brand and our image through the use of consistent and eye-catching graphics and photos to help our various communications draw more attention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effectLst>
                            <a:outerShdw blurRad="38100" dist="38100" dir="2700000" algn="tl">
                              <a:srgbClr val="000000">
                                <a:alpha val="43137"/>
                              </a:srgbClr>
                            </a:outerShdw>
                          </a:effectLst>
                        </a:rPr>
                        <a:t>Christine Simpson</a:t>
                      </a:r>
                    </a:p>
                    <a:p>
                      <a:pPr algn="ctr"/>
                      <a:endParaRPr lang="en-US" sz="1600" b="1" baseline="0" dirty="0" smtClean="0">
                        <a:solidFill>
                          <a:schemeClr val="bg1"/>
                        </a:solidFill>
                      </a:endParaRPr>
                    </a:p>
                    <a:p>
                      <a:pPr algn="ctr"/>
                      <a:r>
                        <a:rPr lang="en-US" sz="1600" b="1" baseline="0" dirty="0" smtClean="0">
                          <a:solidFill>
                            <a:schemeClr val="bg1"/>
                          </a:solidFill>
                        </a:rPr>
                        <a:t>Fundraising </a:t>
                      </a:r>
                      <a:r>
                        <a:rPr lang="en-US" sz="1600" b="1" baseline="0" dirty="0" smtClean="0">
                          <a:solidFill>
                            <a:schemeClr val="bg1"/>
                          </a:solidFill>
                        </a:rPr>
                        <a:t>Coordinator</a:t>
                      </a:r>
                      <a:endParaRPr lang="en-US" sz="1600" b="0" baseline="0" dirty="0" smtClean="0">
                        <a:solidFill>
                          <a:schemeClr val="bg1"/>
                        </a:solidFill>
                      </a:endParaRPr>
                    </a:p>
                    <a:p>
                      <a:pPr algn="ctr"/>
                      <a:r>
                        <a:rPr lang="en-US" sz="1600" b="0" baseline="0" dirty="0" smtClean="0">
                          <a:solidFill>
                            <a:schemeClr val="bg1"/>
                          </a:solidFill>
                        </a:rPr>
                        <a:t>H</a:t>
                      </a:r>
                      <a:r>
                        <a:rPr lang="en-US" sz="1600" baseline="0" dirty="0" smtClean="0">
                          <a:solidFill>
                            <a:schemeClr val="bg1"/>
                          </a:solidFill>
                        </a:rPr>
                        <a:t>elp research fundraising opportunities such as grants, small scale events, </a:t>
                      </a:r>
                    </a:p>
                    <a:p>
                      <a:pPr algn="ctr"/>
                      <a:r>
                        <a:rPr lang="en-US" sz="1600" baseline="0" dirty="0" smtClean="0">
                          <a:solidFill>
                            <a:schemeClr val="bg1"/>
                          </a:solidFill>
                        </a:rPr>
                        <a:t>rewards programs, and item sales.  </a:t>
                      </a:r>
                    </a:p>
                    <a:p>
                      <a:pPr algn="ctr"/>
                      <a:r>
                        <a:rPr lang="en-US" sz="1600" baseline="0" dirty="0" smtClean="0">
                          <a:solidFill>
                            <a:schemeClr val="bg1"/>
                          </a:solidFill>
                        </a:rPr>
                        <a:t>Assist with coordination of these programs through applications, calling for donations, </a:t>
                      </a:r>
                    </a:p>
                    <a:p>
                      <a:pPr algn="ctr"/>
                      <a:r>
                        <a:rPr lang="en-US" sz="1600" baseline="0" dirty="0" smtClean="0">
                          <a:solidFill>
                            <a:schemeClr val="bg1"/>
                          </a:solidFill>
                        </a:rPr>
                        <a:t>or helping with event organization</a:t>
                      </a:r>
                    </a:p>
                    <a:p>
                      <a:pPr algn="ctr"/>
                      <a:r>
                        <a:rPr lang="en-US" sz="1600" b="1" baseline="0" dirty="0" smtClean="0">
                          <a:effectLst>
                            <a:outerShdw blurRad="38100" dist="38100" dir="2700000" algn="tl">
                              <a:srgbClr val="000000">
                                <a:alpha val="43137"/>
                              </a:srgbClr>
                            </a:outerShdw>
                          </a:effectLst>
                        </a:rPr>
                        <a:t>OPEN </a:t>
                      </a:r>
                    </a:p>
                  </a:txBody>
                  <a:tcPr/>
                </a:tc>
              </a:tr>
            </a:tbl>
          </a:graphicData>
        </a:graphic>
      </p:graphicFrame>
    </p:spTree>
    <p:extLst>
      <p:ext uri="{BB962C8B-B14F-4D97-AF65-F5344CB8AC3E}">
        <p14:creationId xmlns:p14="http://schemas.microsoft.com/office/powerpoint/2010/main" val="3338082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221337"/>
              </p:ext>
            </p:extLst>
          </p:nvPr>
        </p:nvGraphicFramePr>
        <p:xfrm>
          <a:off x="0" y="0"/>
          <a:ext cx="9144000" cy="6858000"/>
        </p:xfrm>
        <a:graphic>
          <a:graphicData uri="http://schemas.openxmlformats.org/drawingml/2006/table">
            <a:tbl>
              <a:tblPr firstRow="1" bandRow="1">
                <a:tableStyleId>{D113A9D2-9D6B-4929-AA2D-F23B5EE8CBE7}</a:tableStyleId>
              </a:tblPr>
              <a:tblGrid>
                <a:gridCol w="9144000"/>
              </a:tblGrid>
              <a:tr h="1064078">
                <a:tc>
                  <a:txBody>
                    <a:bodyPr/>
                    <a:lstStyle/>
                    <a:p>
                      <a:pPr algn="ctr"/>
                      <a:r>
                        <a:rPr lang="en-US" sz="2000" dirty="0" smtClean="0"/>
                        <a:t>James Bolton</a:t>
                      </a:r>
                    </a:p>
                    <a:p>
                      <a:pPr algn="ctr"/>
                      <a:r>
                        <a:rPr lang="en-US" sz="2000" dirty="0" smtClean="0"/>
                        <a:t>VP of Technology</a:t>
                      </a:r>
                      <a:r>
                        <a:rPr lang="en-US" sz="2000" baseline="0" dirty="0" smtClean="0"/>
                        <a:t> &amp; Partner Outreach</a:t>
                      </a:r>
                      <a:endParaRPr lang="en-US" sz="2000" dirty="0"/>
                    </a:p>
                  </a:txBody>
                  <a:tcPr anchor="ctr"/>
                </a:tc>
              </a:tr>
              <a:tr h="5793922">
                <a:tc>
                  <a:txBody>
                    <a:bodyPr/>
                    <a:lstStyle/>
                    <a:p>
                      <a:pPr algn="ctr"/>
                      <a:endParaRPr lang="en-US" sz="1800" b="1" dirty="0" smtClean="0"/>
                    </a:p>
                    <a:p>
                      <a:pPr algn="ctr"/>
                      <a:r>
                        <a:rPr lang="en-US" sz="1800" b="1" dirty="0" smtClean="0"/>
                        <a:t>Web</a:t>
                      </a:r>
                      <a:r>
                        <a:rPr lang="en-US" sz="1800" b="1" baseline="0" dirty="0" smtClean="0"/>
                        <a:t> Assistant</a:t>
                      </a:r>
                      <a:r>
                        <a:rPr lang="en-US" sz="1800" baseline="0" dirty="0" smtClean="0"/>
                        <a:t> </a:t>
                      </a:r>
                    </a:p>
                    <a:p>
                      <a:pPr algn="ctr"/>
                      <a:r>
                        <a:rPr lang="en-US" sz="1400" baseline="0" dirty="0" smtClean="0"/>
                        <a:t>Updates the texashuskyrescue.org website and develop new functionality</a:t>
                      </a:r>
                    </a:p>
                    <a:p>
                      <a:pPr algn="ctr"/>
                      <a:r>
                        <a:rPr lang="en-US" sz="1800" baseline="0" dirty="0" smtClean="0">
                          <a:effectLst>
                            <a:outerShdw blurRad="38100" dist="38100" dir="2700000" algn="tl">
                              <a:srgbClr val="000000">
                                <a:alpha val="43137"/>
                              </a:srgbClr>
                            </a:outerShdw>
                          </a:effectLst>
                        </a:rPr>
                        <a:t>Nancy </a:t>
                      </a:r>
                      <a:r>
                        <a:rPr lang="en-US" sz="1800" baseline="0" dirty="0" err="1" smtClean="0">
                          <a:effectLst>
                            <a:outerShdw blurRad="38100" dist="38100" dir="2700000" algn="tl">
                              <a:srgbClr val="000000">
                                <a:alpha val="43137"/>
                              </a:srgbClr>
                            </a:outerShdw>
                          </a:effectLst>
                        </a:rPr>
                        <a:t>Dysinger</a:t>
                      </a:r>
                      <a:endParaRPr lang="en-US" sz="1800" baseline="0" dirty="0" smtClean="0">
                        <a:effectLst>
                          <a:outerShdw blurRad="38100" dist="38100" dir="2700000" algn="tl">
                            <a:srgbClr val="000000">
                              <a:alpha val="43137"/>
                            </a:srgbClr>
                          </a:outerShdw>
                        </a:effectLst>
                      </a:endParaRPr>
                    </a:p>
                    <a:p>
                      <a:pPr algn="ctr"/>
                      <a:endParaRPr lang="en-US" sz="1800" baseline="0" dirty="0" smtClean="0"/>
                    </a:p>
                    <a:p>
                      <a:pPr algn="ctr"/>
                      <a:r>
                        <a:rPr lang="en-US" sz="1800" b="1" baseline="0" dirty="0" smtClean="0"/>
                        <a:t>Google Apps Administrator</a:t>
                      </a:r>
                      <a:r>
                        <a:rPr lang="en-US" sz="1800" baseline="0" dirty="0" smtClean="0"/>
                        <a:t> </a:t>
                      </a:r>
                    </a:p>
                    <a:p>
                      <a:pPr algn="ctr"/>
                      <a:r>
                        <a:rPr lang="en-US" sz="1400" baseline="0" dirty="0" smtClean="0"/>
                        <a:t>Manages the group’s email and related services. Provide help using email, drive/docs, calendar, etc. </a:t>
                      </a:r>
                    </a:p>
                    <a:p>
                      <a:pPr algn="ctr"/>
                      <a:r>
                        <a:rPr lang="en-US" sz="1800" baseline="0" dirty="0" smtClean="0">
                          <a:effectLst>
                            <a:outerShdw blurRad="38100" dist="38100" dir="2700000" algn="tl">
                              <a:srgbClr val="000000">
                                <a:alpha val="43137"/>
                              </a:srgbClr>
                            </a:outerShdw>
                          </a:effectLst>
                        </a:rPr>
                        <a:t>Jonathan Matthews</a:t>
                      </a:r>
                    </a:p>
                    <a:p>
                      <a:pPr algn="ctr"/>
                      <a:endParaRPr lang="en-US" sz="1800" baseline="0" dirty="0" smtClean="0"/>
                    </a:p>
                    <a:p>
                      <a:pPr algn="ctr"/>
                      <a:r>
                        <a:rPr lang="en-US" sz="1800" b="1" baseline="0" dirty="0" smtClean="0"/>
                        <a:t>Partner Outreach Assistant</a:t>
                      </a:r>
                      <a:endParaRPr lang="en-US" sz="1800" baseline="0" dirty="0" smtClean="0"/>
                    </a:p>
                    <a:p>
                      <a:pPr algn="ctr"/>
                      <a:r>
                        <a:rPr lang="en-US" sz="1400" baseline="0" dirty="0" smtClean="0"/>
                        <a:t>Contact new partners for TXHR to work with. </a:t>
                      </a:r>
                    </a:p>
                    <a:p>
                      <a:pPr algn="ctr"/>
                      <a:r>
                        <a:rPr lang="en-US" sz="1400" baseline="0" dirty="0" smtClean="0"/>
                        <a:t>The partners are vets, boarding, trainers, groomers, etc. who can provide TXHR with services at reduced cost, extend our reach, provide fundraisers, and/or increase our visibility.</a:t>
                      </a: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1" baseline="0" dirty="0" smtClean="0">
                          <a:effectLst>
                            <a:outerShdw blurRad="38100" dist="38100" dir="2700000" algn="tl">
                              <a:srgbClr val="000000">
                                <a:alpha val="43137"/>
                              </a:srgbClr>
                            </a:outerShdw>
                          </a:effectLst>
                        </a:rPr>
                        <a:t>OPEN </a:t>
                      </a:r>
                    </a:p>
                    <a:p>
                      <a:pPr algn="ctr"/>
                      <a:endParaRPr lang="en-US" sz="1400" dirty="0">
                        <a:solidFill>
                          <a:srgbClr val="FF0000"/>
                        </a:solidFill>
                      </a:endParaRPr>
                    </a:p>
                  </a:txBody>
                  <a:tcPr/>
                </a:tc>
              </a:tr>
            </a:tbl>
          </a:graphicData>
        </a:graphic>
      </p:graphicFrame>
    </p:spTree>
    <p:extLst>
      <p:ext uri="{BB962C8B-B14F-4D97-AF65-F5344CB8AC3E}">
        <p14:creationId xmlns:p14="http://schemas.microsoft.com/office/powerpoint/2010/main" val="524360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505325"/>
            <a:ext cx="7772400" cy="1362075"/>
          </a:xfrm>
        </p:spPr>
        <p:txBody>
          <a:bodyPr anchor="ctr"/>
          <a:lstStyle/>
          <a:p>
            <a:pPr algn="ctr"/>
            <a:r>
              <a:rPr lang="en-US" dirty="0" smtClean="0">
                <a:solidFill>
                  <a:schemeClr val="tx1"/>
                </a:solidFill>
              </a:rPr>
              <a:t>Upcoming </a:t>
            </a:r>
            <a:br>
              <a:rPr lang="en-US" dirty="0" smtClean="0">
                <a:solidFill>
                  <a:schemeClr val="tx1"/>
                </a:solidFill>
              </a:rPr>
            </a:br>
            <a:r>
              <a:rPr lang="en-US" dirty="0" smtClean="0">
                <a:solidFill>
                  <a:schemeClr val="tx1"/>
                </a:solidFill>
              </a:rPr>
              <a:t>Events</a:t>
            </a:r>
            <a:r>
              <a:rPr lang="en-US" dirty="0" smtClean="0"/>
              <a:t>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594" y="914400"/>
            <a:ext cx="4214812" cy="2958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372279" y="3429000"/>
            <a:ext cx="2399442" cy="400110"/>
          </a:xfrm>
          <a:prstGeom prst="rect">
            <a:avLst/>
          </a:prstGeom>
          <a:noFill/>
        </p:spPr>
        <p:txBody>
          <a:bodyPr wrap="square" rtlCol="0">
            <a:spAutoFit/>
          </a:bodyPr>
          <a:lstStyle/>
          <a:p>
            <a:pPr algn="ctr"/>
            <a:r>
              <a:rPr lang="en-US" sz="2000" dirty="0" smtClean="0">
                <a:solidFill>
                  <a:schemeClr val="bg1"/>
                </a:solidFill>
                <a:latin typeface="Berlin Sans FB Demi" pitchFamily="34" charset="0"/>
              </a:rPr>
              <a:t>Valentine &amp; Benton</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413158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Meeting Agenda</a:t>
            </a:r>
            <a:endParaRPr lang="en-US" dirty="0"/>
          </a:p>
        </p:txBody>
      </p:sp>
      <p:sp>
        <p:nvSpPr>
          <p:cNvPr id="5" name="Content Placeholder 4"/>
          <p:cNvSpPr>
            <a:spLocks noGrp="1"/>
          </p:cNvSpPr>
          <p:nvPr>
            <p:ph idx="4294967295"/>
          </p:nvPr>
        </p:nvSpPr>
        <p:spPr>
          <a:xfrm>
            <a:off x="228600" y="1122362"/>
            <a:ext cx="8741440" cy="5278438"/>
          </a:xfrm>
        </p:spPr>
        <p:txBody>
          <a:bodyPr>
            <a:normAutofit/>
          </a:bodyPr>
          <a:lstStyle/>
          <a:p>
            <a:r>
              <a:rPr lang="en-US" dirty="0" smtClean="0">
                <a:solidFill>
                  <a:schemeClr val="tx1"/>
                </a:solidFill>
              </a:rPr>
              <a:t>2013 Objectives</a:t>
            </a:r>
          </a:p>
          <a:p>
            <a:r>
              <a:rPr lang="en-US" dirty="0" smtClean="0">
                <a:solidFill>
                  <a:schemeClr val="tx1"/>
                </a:solidFill>
              </a:rPr>
              <a:t>Business Update</a:t>
            </a:r>
          </a:p>
          <a:p>
            <a:r>
              <a:rPr lang="en-US" dirty="0" smtClean="0">
                <a:solidFill>
                  <a:schemeClr val="tx1"/>
                </a:solidFill>
              </a:rPr>
              <a:t>Volunteer Survey Results</a:t>
            </a:r>
          </a:p>
          <a:p>
            <a:r>
              <a:rPr lang="en-US" dirty="0" smtClean="0">
                <a:solidFill>
                  <a:schemeClr val="tx1"/>
                </a:solidFill>
              </a:rPr>
              <a:t>New Organizational Structure</a:t>
            </a:r>
          </a:p>
          <a:p>
            <a:r>
              <a:rPr lang="en-US" dirty="0" smtClean="0">
                <a:solidFill>
                  <a:schemeClr val="tx1"/>
                </a:solidFill>
              </a:rPr>
              <a:t>Upcoming Events</a:t>
            </a:r>
          </a:p>
          <a:p>
            <a:r>
              <a:rPr lang="en-US" dirty="0" smtClean="0">
                <a:solidFill>
                  <a:schemeClr val="tx1"/>
                </a:solidFill>
              </a:rPr>
              <a:t>Open Forum</a:t>
            </a:r>
          </a:p>
          <a:p>
            <a:endParaRPr lang="en-US" dirty="0">
              <a:solidFill>
                <a:srgbClr val="00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296890"/>
            <a:ext cx="2647950" cy="351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230334" y="6410205"/>
            <a:ext cx="1141281" cy="400110"/>
          </a:xfrm>
          <a:prstGeom prst="rect">
            <a:avLst/>
          </a:prstGeom>
          <a:noFill/>
        </p:spPr>
        <p:txBody>
          <a:bodyPr wrap="square" rtlCol="0">
            <a:spAutoFit/>
          </a:bodyPr>
          <a:lstStyle/>
          <a:p>
            <a:pPr algn="ctr"/>
            <a:r>
              <a:rPr lang="en-US" sz="2000" dirty="0" smtClean="0">
                <a:latin typeface="Berlin Sans FB Demi" pitchFamily="34" charset="0"/>
              </a:rPr>
              <a:t>Pacino</a:t>
            </a:r>
            <a:endParaRPr lang="en-US" sz="2000" dirty="0">
              <a:latin typeface="Berlin Sans FB Demi" pitchFamily="34" charset="0"/>
            </a:endParaRPr>
          </a:p>
        </p:txBody>
      </p:sp>
    </p:spTree>
    <p:extLst>
      <p:ext uri="{BB962C8B-B14F-4D97-AF65-F5344CB8AC3E}">
        <p14:creationId xmlns:p14="http://schemas.microsoft.com/office/powerpoint/2010/main" val="13572681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Upcoming Events</a:t>
            </a:r>
            <a:endParaRPr lang="en-US" dirty="0"/>
          </a:p>
        </p:txBody>
      </p:sp>
      <p:sp>
        <p:nvSpPr>
          <p:cNvPr id="7" name="Content Placeholder 6"/>
          <p:cNvSpPr>
            <a:spLocks noGrp="1"/>
          </p:cNvSpPr>
          <p:nvPr>
            <p:ph idx="4294967295"/>
          </p:nvPr>
        </p:nvSpPr>
        <p:spPr>
          <a:xfrm>
            <a:off x="152400" y="1219200"/>
            <a:ext cx="8534400" cy="5287963"/>
          </a:xfrm>
        </p:spPr>
        <p:txBody>
          <a:bodyPr>
            <a:normAutofit/>
          </a:bodyPr>
          <a:lstStyle/>
          <a:p>
            <a:r>
              <a:rPr lang="en-US" sz="2800" dirty="0" smtClean="0">
                <a:solidFill>
                  <a:schemeClr val="tx1"/>
                </a:solidFill>
              </a:rPr>
              <a:t>Dirty </a:t>
            </a:r>
            <a:r>
              <a:rPr lang="en-US" sz="2800" dirty="0" err="1" smtClean="0">
                <a:solidFill>
                  <a:schemeClr val="tx1"/>
                </a:solidFill>
              </a:rPr>
              <a:t>Dawgz</a:t>
            </a:r>
            <a:r>
              <a:rPr lang="en-US" sz="2800" dirty="0" smtClean="0">
                <a:solidFill>
                  <a:schemeClr val="tx1"/>
                </a:solidFill>
              </a:rPr>
              <a:t> Fundraiser </a:t>
            </a:r>
          </a:p>
          <a:p>
            <a:pPr lvl="1"/>
            <a:r>
              <a:rPr lang="en-US" sz="2400" dirty="0">
                <a:solidFill>
                  <a:schemeClr val="tx1"/>
                </a:solidFill>
              </a:rPr>
              <a:t>Planning a 2</a:t>
            </a:r>
            <a:r>
              <a:rPr lang="en-US" sz="2400" baseline="30000" dirty="0">
                <a:solidFill>
                  <a:schemeClr val="tx1"/>
                </a:solidFill>
              </a:rPr>
              <a:t>nd</a:t>
            </a:r>
            <a:r>
              <a:rPr lang="en-US" sz="2400" dirty="0">
                <a:solidFill>
                  <a:schemeClr val="tx1"/>
                </a:solidFill>
              </a:rPr>
              <a:t> event in April or May</a:t>
            </a:r>
          </a:p>
          <a:p>
            <a:pPr lvl="2"/>
            <a:r>
              <a:rPr lang="en-US" sz="2000" dirty="0">
                <a:solidFill>
                  <a:schemeClr val="tx1"/>
                </a:solidFill>
              </a:rPr>
              <a:t>Will have 3 total this year</a:t>
            </a:r>
          </a:p>
          <a:p>
            <a:r>
              <a:rPr lang="en-US" sz="2800" dirty="0" smtClean="0">
                <a:solidFill>
                  <a:schemeClr val="tx1"/>
                </a:solidFill>
              </a:rPr>
              <a:t>Quarterly Volunteer Oriented Events</a:t>
            </a:r>
          </a:p>
          <a:p>
            <a:pPr lvl="1"/>
            <a:r>
              <a:rPr lang="en-US" sz="2400" dirty="0">
                <a:solidFill>
                  <a:schemeClr val="tx1"/>
                </a:solidFill>
              </a:rPr>
              <a:t>TXHR sponsored events</a:t>
            </a:r>
          </a:p>
          <a:p>
            <a:pPr lvl="1"/>
            <a:r>
              <a:rPr lang="en-US" sz="2400" dirty="0">
                <a:solidFill>
                  <a:schemeClr val="tx1"/>
                </a:solidFill>
              </a:rPr>
              <a:t>May incorporate fundraising and/or organization promotion but are intended to be an opportunity for volunteers to get to know each other and have </a:t>
            </a:r>
            <a:r>
              <a:rPr lang="en-US" sz="2400" dirty="0" smtClean="0">
                <a:solidFill>
                  <a:schemeClr val="tx1"/>
                </a:solidFill>
              </a:rPr>
              <a:t>fun</a:t>
            </a:r>
          </a:p>
          <a:p>
            <a:pPr lvl="1"/>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60244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2013 Golf Tournament</a:t>
            </a:r>
            <a:endParaRPr lang="en-US" dirty="0"/>
          </a:p>
        </p:txBody>
      </p:sp>
      <p:sp>
        <p:nvSpPr>
          <p:cNvPr id="7" name="Text Placeholder 6"/>
          <p:cNvSpPr>
            <a:spLocks noGrp="1"/>
          </p:cNvSpPr>
          <p:nvPr>
            <p:ph type="body" sz="quarter" idx="14"/>
          </p:nvPr>
        </p:nvSpPr>
        <p:spPr>
          <a:xfrm>
            <a:off x="76200" y="1143000"/>
            <a:ext cx="8991600" cy="5334000"/>
          </a:xfrm>
        </p:spPr>
        <p:txBody>
          <a:bodyPr/>
          <a:lstStyle/>
          <a:p>
            <a:r>
              <a:rPr lang="en-US" sz="2400" dirty="0" smtClean="0">
                <a:solidFill>
                  <a:schemeClr val="tx1"/>
                </a:solidFill>
              </a:rPr>
              <a:t>Location and date to be finalized by end of February</a:t>
            </a:r>
          </a:p>
          <a:p>
            <a:endParaRPr lang="en-US" sz="2400" dirty="0" smtClean="0">
              <a:solidFill>
                <a:schemeClr val="tx1"/>
              </a:solidFill>
            </a:endParaRPr>
          </a:p>
          <a:p>
            <a:r>
              <a:rPr lang="en-US" sz="2400" dirty="0" smtClean="0">
                <a:solidFill>
                  <a:schemeClr val="tx1"/>
                </a:solidFill>
              </a:rPr>
              <a:t>Golf Tournament Committee</a:t>
            </a:r>
          </a:p>
          <a:p>
            <a:pPr lvl="1"/>
            <a:r>
              <a:rPr lang="en-US" sz="2000" dirty="0" smtClean="0">
                <a:solidFill>
                  <a:schemeClr val="tx1"/>
                </a:solidFill>
              </a:rPr>
              <a:t>Golf Tournament Chairperson: Patty Hasselman</a:t>
            </a:r>
          </a:p>
          <a:p>
            <a:pPr lvl="1"/>
            <a:r>
              <a:rPr lang="en-US" sz="2000" dirty="0" smtClean="0">
                <a:solidFill>
                  <a:schemeClr val="tx1"/>
                </a:solidFill>
              </a:rPr>
              <a:t>Raffle &amp; Silent Auction Coordinator: Leslie Adcock</a:t>
            </a:r>
          </a:p>
          <a:p>
            <a:pPr lvl="1"/>
            <a:r>
              <a:rPr lang="en-US" sz="2000" dirty="0" smtClean="0">
                <a:solidFill>
                  <a:schemeClr val="tx1"/>
                </a:solidFill>
              </a:rPr>
              <a:t>Sponsorship Coordinator: OPEN </a:t>
            </a:r>
          </a:p>
          <a:p>
            <a:pPr lvl="1"/>
            <a:endParaRPr lang="en-US" sz="2000" dirty="0">
              <a:solidFill>
                <a:schemeClr val="tx1"/>
              </a:solidFill>
            </a:endParaRPr>
          </a:p>
          <a:p>
            <a:pPr lvl="1"/>
            <a:r>
              <a:rPr lang="en-US" sz="2000" dirty="0" smtClean="0">
                <a:solidFill>
                  <a:schemeClr val="tx1"/>
                </a:solidFill>
              </a:rPr>
              <a:t>Requires meeting once a month; possibly more as tournament gets closer</a:t>
            </a:r>
          </a:p>
          <a:p>
            <a:pPr lvl="1"/>
            <a:r>
              <a:rPr lang="en-US" sz="2000" dirty="0" smtClean="0">
                <a:solidFill>
                  <a:schemeClr val="tx1"/>
                </a:solidFill>
              </a:rPr>
              <a:t>Need help recruiting Sponsors, Golfers &amp; Auction and Raffle items</a:t>
            </a:r>
          </a:p>
          <a:p>
            <a:pPr lvl="1"/>
            <a:endParaRPr lang="en-US" dirty="0">
              <a:solidFill>
                <a:schemeClr val="tx1"/>
              </a:solidFill>
            </a:endParaRPr>
          </a:p>
        </p:txBody>
      </p:sp>
    </p:spTree>
    <p:extLst>
      <p:ext uri="{BB962C8B-B14F-4D97-AF65-F5344CB8AC3E}">
        <p14:creationId xmlns:p14="http://schemas.microsoft.com/office/powerpoint/2010/main" val="333024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Positions</a:t>
            </a:r>
            <a:endParaRPr lang="en-US" dirty="0"/>
          </a:p>
        </p:txBody>
      </p:sp>
      <p:sp>
        <p:nvSpPr>
          <p:cNvPr id="4" name="Text Placeholder 3"/>
          <p:cNvSpPr>
            <a:spLocks noGrp="1"/>
          </p:cNvSpPr>
          <p:nvPr>
            <p:ph type="body" sz="quarter" idx="14"/>
          </p:nvPr>
        </p:nvSpPr>
        <p:spPr>
          <a:xfrm>
            <a:off x="76200" y="1143000"/>
            <a:ext cx="8991600" cy="5334000"/>
          </a:xfrm>
        </p:spPr>
        <p:txBody>
          <a:bodyPr>
            <a:normAutofit fontScale="92500" lnSpcReduction="20000"/>
          </a:bodyPr>
          <a:lstStyle/>
          <a:p>
            <a:r>
              <a:rPr lang="en-US" sz="2400" dirty="0" smtClean="0">
                <a:solidFill>
                  <a:schemeClr val="tx1"/>
                </a:solidFill>
              </a:rPr>
              <a:t>Foster Recruitment Coordinator</a:t>
            </a:r>
          </a:p>
          <a:p>
            <a:endParaRPr lang="en-US" sz="2400" dirty="0" smtClean="0">
              <a:solidFill>
                <a:schemeClr val="tx1"/>
              </a:solidFill>
            </a:endParaRPr>
          </a:p>
          <a:p>
            <a:r>
              <a:rPr lang="en-US" sz="2400" dirty="0" smtClean="0">
                <a:solidFill>
                  <a:schemeClr val="tx1"/>
                </a:solidFill>
              </a:rPr>
              <a:t>Boarding Coordinator</a:t>
            </a:r>
          </a:p>
          <a:p>
            <a:endParaRPr lang="en-US" sz="2400" dirty="0" smtClean="0">
              <a:solidFill>
                <a:schemeClr val="tx1"/>
              </a:solidFill>
            </a:endParaRPr>
          </a:p>
          <a:p>
            <a:r>
              <a:rPr lang="en-US" sz="2400" dirty="0" smtClean="0">
                <a:solidFill>
                  <a:schemeClr val="tx1"/>
                </a:solidFill>
              </a:rPr>
              <a:t>Adoption Mentor</a:t>
            </a:r>
          </a:p>
          <a:p>
            <a:endParaRPr lang="en-US" sz="2400" dirty="0">
              <a:solidFill>
                <a:schemeClr val="tx1"/>
              </a:solidFill>
            </a:endParaRPr>
          </a:p>
          <a:p>
            <a:r>
              <a:rPr lang="en-US" sz="2400" dirty="0" smtClean="0">
                <a:solidFill>
                  <a:schemeClr val="tx1"/>
                </a:solidFill>
              </a:rPr>
              <a:t>Home Check Coordinator</a:t>
            </a:r>
          </a:p>
          <a:p>
            <a:endParaRPr lang="en-US" sz="2400" dirty="0" smtClean="0">
              <a:solidFill>
                <a:schemeClr val="tx1"/>
              </a:solidFill>
            </a:endParaRPr>
          </a:p>
          <a:p>
            <a:r>
              <a:rPr lang="en-US" sz="2400" dirty="0" smtClean="0">
                <a:solidFill>
                  <a:schemeClr val="tx1"/>
                </a:solidFill>
              </a:rPr>
              <a:t>Adoption Packet Assistant</a:t>
            </a:r>
          </a:p>
          <a:p>
            <a:endParaRPr lang="en-US" sz="2400" dirty="0" smtClean="0">
              <a:solidFill>
                <a:schemeClr val="tx1"/>
              </a:solidFill>
            </a:endParaRPr>
          </a:p>
          <a:p>
            <a:r>
              <a:rPr lang="en-US" sz="2400" dirty="0" smtClean="0">
                <a:solidFill>
                  <a:schemeClr val="tx1"/>
                </a:solidFill>
              </a:rPr>
              <a:t>Fundraising Coordinator</a:t>
            </a:r>
          </a:p>
          <a:p>
            <a:endParaRPr lang="en-US" sz="2400" dirty="0" smtClean="0">
              <a:solidFill>
                <a:schemeClr val="tx1"/>
              </a:solidFill>
            </a:endParaRPr>
          </a:p>
          <a:p>
            <a:r>
              <a:rPr lang="en-US" sz="2400" dirty="0" smtClean="0">
                <a:solidFill>
                  <a:schemeClr val="tx1"/>
                </a:solidFill>
              </a:rPr>
              <a:t>Partner Outreach Assistant</a:t>
            </a:r>
          </a:p>
          <a:p>
            <a:endParaRPr lang="en-US" sz="2400" dirty="0" smtClean="0">
              <a:solidFill>
                <a:schemeClr val="tx1"/>
              </a:solidFill>
            </a:endParaRPr>
          </a:p>
          <a:p>
            <a:r>
              <a:rPr lang="en-US" sz="2400" dirty="0" smtClean="0">
                <a:solidFill>
                  <a:schemeClr val="tx1"/>
                </a:solidFill>
              </a:rPr>
              <a:t>Web Assistant </a:t>
            </a:r>
            <a:endParaRPr lang="en-US" sz="2400" dirty="0">
              <a:solidFill>
                <a:schemeClr val="tx1"/>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238250"/>
            <a:ext cx="329162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56505" y="5353050"/>
            <a:ext cx="1141281" cy="400110"/>
          </a:xfrm>
          <a:prstGeom prst="rect">
            <a:avLst/>
          </a:prstGeom>
          <a:noFill/>
        </p:spPr>
        <p:txBody>
          <a:bodyPr wrap="square" rtlCol="0">
            <a:spAutoFit/>
          </a:bodyPr>
          <a:lstStyle/>
          <a:p>
            <a:r>
              <a:rPr lang="en-US" sz="2000" dirty="0" smtClean="0">
                <a:latin typeface="Berlin Sans FB Demi" pitchFamily="34" charset="0"/>
              </a:rPr>
              <a:t>Pacino</a:t>
            </a:r>
            <a:endParaRPr lang="en-US" sz="2000" dirty="0">
              <a:latin typeface="Berlin Sans FB Demi" pitchFamily="34" charset="0"/>
            </a:endParaRPr>
          </a:p>
        </p:txBody>
      </p:sp>
    </p:spTree>
    <p:extLst>
      <p:ext uri="{BB962C8B-B14F-4D97-AF65-F5344CB8AC3E}">
        <p14:creationId xmlns:p14="http://schemas.microsoft.com/office/powerpoint/2010/main" val="507803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89560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THANK YOU</a:t>
            </a:r>
            <a:br>
              <a:rPr lang="en-US" sz="54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for making </a:t>
            </a:r>
            <a:br>
              <a:rPr lang="en-US" sz="54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TXHR a success!!! </a:t>
            </a:r>
            <a:endParaRPr lang="en-US" sz="5400"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3669" y="4247662"/>
            <a:ext cx="3776662" cy="251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19400" y="6362640"/>
            <a:ext cx="1141281" cy="400110"/>
          </a:xfrm>
          <a:prstGeom prst="rect">
            <a:avLst/>
          </a:prstGeom>
          <a:noFill/>
        </p:spPr>
        <p:txBody>
          <a:bodyPr wrap="square" rtlCol="0">
            <a:spAutoFit/>
          </a:bodyPr>
          <a:lstStyle/>
          <a:p>
            <a:r>
              <a:rPr lang="en-US" sz="2000" dirty="0" smtClean="0">
                <a:solidFill>
                  <a:schemeClr val="bg1"/>
                </a:solidFill>
                <a:latin typeface="Berlin Sans FB Demi" pitchFamily="34" charset="0"/>
              </a:rPr>
              <a:t>Pacino</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2736546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52400"/>
            <a:ext cx="6781800" cy="523220"/>
          </a:xfrm>
        </p:spPr>
        <p:txBody>
          <a:bodyPr>
            <a:normAutofit/>
          </a:bodyPr>
          <a:lstStyle/>
          <a:p>
            <a:r>
              <a:rPr lang="en-US" dirty="0" smtClean="0"/>
              <a:t>2013 TXHR Contact List</a:t>
            </a:r>
            <a:endParaRPr lang="en-US" dirty="0"/>
          </a:p>
        </p:txBody>
      </p:sp>
      <p:sp>
        <p:nvSpPr>
          <p:cNvPr id="5" name="Content Placeholder 4"/>
          <p:cNvSpPr>
            <a:spLocks noGrp="1"/>
          </p:cNvSpPr>
          <p:nvPr>
            <p:ph type="body" sz="quarter" idx="13"/>
          </p:nvPr>
        </p:nvSpPr>
        <p:spPr/>
        <p:txBody>
          <a:bodyPr>
            <a:normAutofit/>
          </a:bodyPr>
          <a:lstStyle/>
          <a:p>
            <a:r>
              <a:rPr lang="en-US" dirty="0" smtClean="0">
                <a:solidFill>
                  <a:schemeClr val="bg1"/>
                </a:solidFill>
              </a:rPr>
              <a:t>Name, Title, email and phone # of all board members here </a:t>
            </a:r>
            <a:endParaRPr lang="en-US"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05284547"/>
              </p:ext>
            </p:extLst>
          </p:nvPr>
        </p:nvGraphicFramePr>
        <p:xfrm>
          <a:off x="76199" y="838200"/>
          <a:ext cx="8991600" cy="5943602"/>
        </p:xfrm>
        <a:graphic>
          <a:graphicData uri="http://schemas.openxmlformats.org/drawingml/2006/table">
            <a:tbl>
              <a:tblPr firstRow="1" bandRow="1">
                <a:tableStyleId>{5940675A-B579-460E-94D1-54222C63F5DA}</a:tableStyleId>
              </a:tblPr>
              <a:tblGrid>
                <a:gridCol w="1143001"/>
                <a:gridCol w="2590800"/>
                <a:gridCol w="1677074"/>
                <a:gridCol w="3580725"/>
              </a:tblGrid>
              <a:tr h="386227">
                <a:tc>
                  <a:txBody>
                    <a:bodyPr/>
                    <a:lstStyle/>
                    <a:p>
                      <a:pPr algn="ctr"/>
                      <a:r>
                        <a:rPr lang="en-US" sz="1400" b="1" dirty="0" smtClean="0"/>
                        <a:t>Topic </a:t>
                      </a:r>
                      <a:endParaRPr lang="en-US" sz="1400" b="1" dirty="0"/>
                    </a:p>
                  </a:txBody>
                  <a:tcPr anchor="ctr"/>
                </a:tc>
                <a:tc>
                  <a:txBody>
                    <a:bodyPr/>
                    <a:lstStyle/>
                    <a:p>
                      <a:pPr algn="ctr"/>
                      <a:r>
                        <a:rPr lang="en-US" sz="1400" b="1" dirty="0" smtClean="0"/>
                        <a:t>Primary Contact Email </a:t>
                      </a:r>
                      <a:endParaRPr lang="en-US" sz="1400" b="1" dirty="0"/>
                    </a:p>
                  </a:txBody>
                  <a:tcPr anchor="ctr"/>
                </a:tc>
                <a:tc>
                  <a:txBody>
                    <a:bodyPr/>
                    <a:lstStyle/>
                    <a:p>
                      <a:pPr algn="ctr"/>
                      <a:r>
                        <a:rPr lang="en-US" sz="1400" b="1" dirty="0" smtClean="0"/>
                        <a:t>Board Sponsor</a:t>
                      </a:r>
                      <a:endParaRPr lang="en-US" sz="1400" b="1" dirty="0"/>
                    </a:p>
                  </a:txBody>
                  <a:tcPr anchor="ctr"/>
                </a:tc>
                <a:tc>
                  <a:txBody>
                    <a:bodyPr/>
                    <a:lstStyle/>
                    <a:p>
                      <a:pPr algn="ctr"/>
                      <a:r>
                        <a:rPr lang="en-US" sz="1400" b="1" dirty="0" smtClean="0"/>
                        <a:t>Contact Information</a:t>
                      </a:r>
                      <a:r>
                        <a:rPr lang="en-US" sz="1400" b="1" baseline="0" dirty="0" smtClean="0"/>
                        <a:t> </a:t>
                      </a:r>
                      <a:endParaRPr lang="en-US" sz="1400" b="1" dirty="0"/>
                    </a:p>
                  </a:txBody>
                  <a:tcPr anchor="ctr"/>
                </a:tc>
              </a:tr>
              <a:tr h="527351">
                <a:tc>
                  <a:txBody>
                    <a:bodyPr/>
                    <a:lstStyle/>
                    <a:p>
                      <a:pPr algn="ctr"/>
                      <a:r>
                        <a:rPr lang="en-US" sz="1200" dirty="0" smtClean="0"/>
                        <a:t>Emergency Contact</a:t>
                      </a:r>
                      <a:endParaRPr lang="en-US" sz="1200" dirty="0"/>
                    </a:p>
                  </a:txBody>
                  <a:tcPr anchor="ctr"/>
                </a:tc>
                <a:tc>
                  <a:txBody>
                    <a:bodyPr/>
                    <a:lstStyle/>
                    <a:p>
                      <a:pPr algn="ctr"/>
                      <a:r>
                        <a:rPr lang="en-US" sz="1200" dirty="0" smtClean="0"/>
                        <a:t>board@texashuskyrescue.org</a:t>
                      </a:r>
                      <a:r>
                        <a:rPr lang="en-US" sz="1200" baseline="0" dirty="0" smtClean="0"/>
                        <a:t> </a:t>
                      </a:r>
                      <a:endParaRPr lang="en-US" sz="1200" dirty="0"/>
                    </a:p>
                  </a:txBody>
                  <a:tcPr anchor="ctr"/>
                </a:tc>
                <a:tc>
                  <a:txBody>
                    <a:bodyPr/>
                    <a:lstStyle/>
                    <a:p>
                      <a:pPr algn="ctr"/>
                      <a:r>
                        <a:rPr lang="en-US" sz="1200" dirty="0" err="1" smtClean="0"/>
                        <a:t>Leisha</a:t>
                      </a:r>
                      <a:r>
                        <a:rPr lang="en-US" sz="1200" dirty="0" smtClean="0"/>
                        <a:t> Adams </a:t>
                      </a:r>
                      <a:endParaRPr lang="en-US" sz="1200" dirty="0"/>
                    </a:p>
                  </a:txBody>
                  <a:tcPr anchor="ctr"/>
                </a:tc>
                <a:tc>
                  <a:txBody>
                    <a:bodyPr/>
                    <a:lstStyle/>
                    <a:p>
                      <a:pPr algn="ctr"/>
                      <a:r>
                        <a:rPr lang="en-US" sz="1200" dirty="0" smtClean="0"/>
                        <a:t>leisha@texashuskyrescue.org / 972-859-9254</a:t>
                      </a:r>
                      <a:endParaRPr lang="en-US" sz="1200" dirty="0"/>
                    </a:p>
                  </a:txBody>
                  <a:tcPr anchor="ctr"/>
                </a:tc>
              </a:tr>
              <a:tr h="527351">
                <a:tc>
                  <a:txBody>
                    <a:bodyPr/>
                    <a:lstStyle/>
                    <a:p>
                      <a:pPr algn="ctr"/>
                      <a:r>
                        <a:rPr lang="en-US" sz="1200" baseline="0" dirty="0" smtClean="0"/>
                        <a:t>Medical</a:t>
                      </a:r>
                      <a:endParaRPr lang="en-US" sz="1200" dirty="0"/>
                    </a:p>
                  </a:txBody>
                  <a:tcPr anchor="ctr"/>
                </a:tc>
                <a:tc>
                  <a:txBody>
                    <a:bodyPr/>
                    <a:lstStyle/>
                    <a:p>
                      <a:pPr algn="ctr"/>
                      <a:r>
                        <a:rPr lang="en-US" sz="1200" dirty="0" smtClean="0"/>
                        <a:t>medical@texashusky</a:t>
                      </a:r>
                      <a:r>
                        <a:rPr lang="en-US" sz="1200" baseline="0" dirty="0" smtClean="0"/>
                        <a:t> rescue.org </a:t>
                      </a:r>
                      <a:endParaRPr lang="en-US" sz="1200" dirty="0"/>
                    </a:p>
                  </a:txBody>
                  <a:tcPr anchor="ctr"/>
                </a:tc>
                <a:tc>
                  <a:txBody>
                    <a:bodyPr/>
                    <a:lstStyle/>
                    <a:p>
                      <a:pPr algn="ctr"/>
                      <a:r>
                        <a:rPr lang="en-US" sz="1200" dirty="0" smtClean="0"/>
                        <a:t>Courtney Cochrane</a:t>
                      </a:r>
                    </a:p>
                  </a:txBody>
                  <a:tcPr anchor="ctr"/>
                </a:tc>
                <a:tc>
                  <a:txBody>
                    <a:bodyPr/>
                    <a:lstStyle/>
                    <a:p>
                      <a:pPr algn="ctr"/>
                      <a:r>
                        <a:rPr lang="en-US" sz="1200" dirty="0" smtClean="0"/>
                        <a:t>courtney@texashuskyrescue.org / 972-989-2527</a:t>
                      </a:r>
                    </a:p>
                  </a:txBody>
                  <a:tcPr anchor="ctr"/>
                </a:tc>
              </a:tr>
              <a:tr h="476170">
                <a:tc>
                  <a:txBody>
                    <a:bodyPr/>
                    <a:lstStyle/>
                    <a:p>
                      <a:pPr algn="ctr"/>
                      <a:r>
                        <a:rPr lang="en-US" sz="1200" dirty="0" smtClean="0"/>
                        <a:t>Intake</a:t>
                      </a:r>
                      <a:endParaRPr lang="en-US" sz="1200" dirty="0"/>
                    </a:p>
                  </a:txBody>
                  <a:tcPr anchor="ctr"/>
                </a:tc>
                <a:tc>
                  <a:txBody>
                    <a:bodyPr/>
                    <a:lstStyle/>
                    <a:p>
                      <a:pPr algn="ctr"/>
                      <a:r>
                        <a:rPr lang="en-US" sz="1200" dirty="0" smtClean="0"/>
                        <a:t>intake@texashuskyrescue.org </a:t>
                      </a:r>
                      <a:endParaRPr lang="en-US" sz="1200" dirty="0"/>
                    </a:p>
                  </a:txBody>
                  <a:tcPr anchor="ctr"/>
                </a:tc>
                <a:tc>
                  <a:txBody>
                    <a:bodyPr/>
                    <a:lstStyle/>
                    <a:p>
                      <a:pPr algn="ctr"/>
                      <a:r>
                        <a:rPr lang="en-US" sz="1200" dirty="0" smtClean="0"/>
                        <a:t>Cate</a:t>
                      </a:r>
                      <a:r>
                        <a:rPr lang="en-US" sz="1200" baseline="0" dirty="0" smtClean="0"/>
                        <a:t> Connors</a:t>
                      </a:r>
                      <a:endParaRPr lang="en-US" sz="1200" dirty="0"/>
                    </a:p>
                  </a:txBody>
                  <a:tcPr anchor="ctr"/>
                </a:tc>
                <a:tc>
                  <a:txBody>
                    <a:bodyPr/>
                    <a:lstStyle/>
                    <a:p>
                      <a:pPr algn="ctr"/>
                      <a:r>
                        <a:rPr lang="en-US" sz="1200" dirty="0" smtClean="0"/>
                        <a:t>cate@texashuskyrescue.org / 314-518-9725</a:t>
                      </a:r>
                      <a:endParaRPr lang="en-US" sz="1200" dirty="0"/>
                    </a:p>
                  </a:txBody>
                  <a:tcPr anchor="ctr"/>
                </a:tc>
              </a:tr>
              <a:tr h="476170">
                <a:tc>
                  <a:txBody>
                    <a:bodyPr/>
                    <a:lstStyle/>
                    <a:p>
                      <a:pPr algn="ctr"/>
                      <a:r>
                        <a:rPr lang="en-US" sz="1200" dirty="0" smtClean="0"/>
                        <a:t>Fosters</a:t>
                      </a:r>
                      <a:endParaRPr lang="en-US" sz="1200" dirty="0"/>
                    </a:p>
                  </a:txBody>
                  <a:tcPr anchor="ctr"/>
                </a:tc>
                <a:tc>
                  <a:txBody>
                    <a:bodyPr/>
                    <a:lstStyle/>
                    <a:p>
                      <a:pPr algn="ctr"/>
                      <a:r>
                        <a:rPr lang="en-US" sz="1200" dirty="0" smtClean="0"/>
                        <a:t>foster@texashuskyrescue.org</a:t>
                      </a:r>
                      <a:r>
                        <a:rPr lang="en-US" sz="1200" baseline="0" dirty="0" smtClean="0"/>
                        <a:t> </a:t>
                      </a:r>
                      <a:endParaRPr lang="en-US" sz="1200" dirty="0"/>
                    </a:p>
                  </a:txBody>
                  <a:tcPr anchor="ctr"/>
                </a:tc>
                <a:tc>
                  <a:txBody>
                    <a:bodyPr/>
                    <a:lstStyle/>
                    <a:p>
                      <a:pPr algn="ctr"/>
                      <a:r>
                        <a:rPr lang="en-US" sz="1200" dirty="0" smtClean="0"/>
                        <a:t>Cate Connors</a:t>
                      </a:r>
                      <a:endParaRPr 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cate@texashuskyrescue.org / 314-518-9725</a:t>
                      </a:r>
                    </a:p>
                  </a:txBody>
                  <a:tcPr anchor="ctr"/>
                </a:tc>
              </a:tr>
              <a:tr h="527351">
                <a:tc>
                  <a:txBody>
                    <a:bodyPr/>
                    <a:lstStyle/>
                    <a:p>
                      <a:pPr algn="ctr"/>
                      <a:r>
                        <a:rPr lang="en-US" sz="1200" dirty="0" smtClean="0"/>
                        <a:t>Adoptions</a:t>
                      </a:r>
                      <a:endParaRPr lang="en-US" sz="1200" dirty="0"/>
                    </a:p>
                  </a:txBody>
                  <a:tcPr anchor="ctr"/>
                </a:tc>
                <a:tc>
                  <a:txBody>
                    <a:bodyPr/>
                    <a:lstStyle/>
                    <a:p>
                      <a:pPr algn="ctr"/>
                      <a:r>
                        <a:rPr lang="en-US" sz="1200" dirty="0" smtClean="0"/>
                        <a:t>adopt@texashuskyrescue.org</a:t>
                      </a:r>
                      <a:endParaRPr lang="en-US" sz="1200" dirty="0"/>
                    </a:p>
                  </a:txBody>
                  <a:tcPr anchor="ctr"/>
                </a:tc>
                <a:tc>
                  <a:txBody>
                    <a:bodyPr/>
                    <a:lstStyle/>
                    <a:p>
                      <a:pPr algn="ctr"/>
                      <a:r>
                        <a:rPr lang="en-US" sz="1200" dirty="0" smtClean="0"/>
                        <a:t>Cecily Miller</a:t>
                      </a:r>
                      <a:endParaRPr lang="en-US" sz="1200" dirty="0"/>
                    </a:p>
                  </a:txBody>
                  <a:tcPr anchor="ctr"/>
                </a:tc>
                <a:tc>
                  <a:txBody>
                    <a:bodyPr/>
                    <a:lstStyle/>
                    <a:p>
                      <a:pPr algn="ctr"/>
                      <a:r>
                        <a:rPr lang="en-US" sz="1200" dirty="0" smtClean="0"/>
                        <a:t>cecily@texashuskyrescue.org / 214-364-8191</a:t>
                      </a:r>
                      <a:endParaRPr lang="en-US" sz="1200" dirty="0"/>
                    </a:p>
                  </a:txBody>
                  <a:tcPr anchor="ctr"/>
                </a:tc>
              </a:tr>
              <a:tr h="527351">
                <a:tc>
                  <a:txBody>
                    <a:bodyPr/>
                    <a:lstStyle/>
                    <a:p>
                      <a:pPr algn="ctr"/>
                      <a:r>
                        <a:rPr lang="en-US" sz="1200" dirty="0" smtClean="0"/>
                        <a:t>Applications</a:t>
                      </a:r>
                      <a:endParaRPr lang="en-US" sz="1200" dirty="0"/>
                    </a:p>
                  </a:txBody>
                  <a:tcPr anchor="ctr"/>
                </a:tc>
                <a:tc>
                  <a:txBody>
                    <a:bodyPr/>
                    <a:lstStyle/>
                    <a:p>
                      <a:pPr algn="ctr"/>
                      <a:r>
                        <a:rPr lang="en-US" sz="1200" dirty="0" smtClean="0"/>
                        <a:t>applications@texashuskyrescue.org</a:t>
                      </a:r>
                      <a:r>
                        <a:rPr lang="en-US" sz="1200" baseline="0" dirty="0" smtClean="0"/>
                        <a:t> </a:t>
                      </a:r>
                      <a:endParaRPr lang="en-US" sz="1200" dirty="0"/>
                    </a:p>
                  </a:txBody>
                  <a:tcPr anchor="ctr"/>
                </a:tc>
                <a:tc>
                  <a:txBody>
                    <a:bodyPr/>
                    <a:lstStyle/>
                    <a:p>
                      <a:pPr algn="ctr"/>
                      <a:r>
                        <a:rPr lang="en-US" sz="1200" dirty="0" smtClean="0"/>
                        <a:t>Cecily Miller</a:t>
                      </a:r>
                      <a:endParaRPr 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cecily@texashuskyrescue.org / 214-364-8191</a:t>
                      </a:r>
                    </a:p>
                  </a:txBody>
                  <a:tcPr anchor="ctr"/>
                </a:tc>
              </a:tr>
              <a:tr h="386227">
                <a:tc>
                  <a:txBody>
                    <a:bodyPr/>
                    <a:lstStyle/>
                    <a:p>
                      <a:pPr algn="ctr"/>
                      <a:r>
                        <a:rPr lang="en-US" sz="1200" dirty="0" smtClean="0"/>
                        <a:t>Events</a:t>
                      </a:r>
                      <a:endParaRPr lang="en-US" sz="1200" dirty="0"/>
                    </a:p>
                  </a:txBody>
                  <a:tcPr anchor="ctr"/>
                </a:tc>
                <a:tc>
                  <a:txBody>
                    <a:bodyPr/>
                    <a:lstStyle/>
                    <a:p>
                      <a:pPr algn="ctr"/>
                      <a:r>
                        <a:rPr lang="en-US" sz="1200" dirty="0" smtClean="0"/>
                        <a:t>events@texashuskyrescue.org</a:t>
                      </a:r>
                      <a:endParaRPr lang="en-US" sz="1200" dirty="0"/>
                    </a:p>
                  </a:txBody>
                  <a:tcPr anchor="ctr"/>
                </a:tc>
                <a:tc>
                  <a:txBody>
                    <a:bodyPr/>
                    <a:lstStyle/>
                    <a:p>
                      <a:pPr algn="ctr"/>
                      <a:r>
                        <a:rPr lang="en-US" sz="1200" dirty="0" smtClean="0"/>
                        <a:t>Patty Hasselman</a:t>
                      </a:r>
                      <a:endParaRPr lang="en-US" sz="1200" dirty="0"/>
                    </a:p>
                  </a:txBody>
                  <a:tcPr anchor="ctr"/>
                </a:tc>
                <a:tc>
                  <a:txBody>
                    <a:bodyPr/>
                    <a:lstStyle/>
                    <a:p>
                      <a:pPr algn="ctr"/>
                      <a:r>
                        <a:rPr lang="en-US" sz="1200" dirty="0" smtClean="0"/>
                        <a:t>patty@texashuskyrescue.org / 562-234-6208</a:t>
                      </a:r>
                      <a:endParaRPr lang="en-US" sz="1200" dirty="0"/>
                    </a:p>
                  </a:txBody>
                  <a:tcPr anchor="ctr"/>
                </a:tc>
              </a:tr>
              <a:tr h="527351">
                <a:tc>
                  <a:txBody>
                    <a:bodyPr/>
                    <a:lstStyle/>
                    <a:p>
                      <a:pPr algn="ctr"/>
                      <a:r>
                        <a:rPr lang="en-US" sz="1200" dirty="0" smtClean="0"/>
                        <a:t>Volunteering</a:t>
                      </a:r>
                      <a:endParaRPr lang="en-US" sz="1200" dirty="0"/>
                    </a:p>
                  </a:txBody>
                  <a:tcPr anchor="ctr"/>
                </a:tc>
                <a:tc>
                  <a:txBody>
                    <a:bodyPr/>
                    <a:lstStyle/>
                    <a:p>
                      <a:pPr algn="ctr"/>
                      <a:r>
                        <a:rPr lang="en-US" sz="1200" dirty="0" smtClean="0"/>
                        <a:t>volunteerhelp@texashuskyrescue.org</a:t>
                      </a:r>
                      <a:r>
                        <a:rPr lang="en-US" sz="1200" baseline="0" dirty="0" smtClean="0"/>
                        <a:t> </a:t>
                      </a:r>
                      <a:endParaRPr lang="en-US" sz="1200" dirty="0"/>
                    </a:p>
                  </a:txBody>
                  <a:tcPr anchor="ctr"/>
                </a:tc>
                <a:tc>
                  <a:txBody>
                    <a:bodyPr/>
                    <a:lstStyle/>
                    <a:p>
                      <a:pPr algn="ctr"/>
                      <a:r>
                        <a:rPr lang="en-US" sz="1200" dirty="0" smtClean="0"/>
                        <a:t>Patty Hasselman</a:t>
                      </a:r>
                      <a:endParaRPr 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patty@texashuskyrescue.org / 562-234-6208</a:t>
                      </a:r>
                    </a:p>
                  </a:txBody>
                  <a:tcPr anchor="ctr"/>
                </a:tc>
              </a:tr>
              <a:tr h="527351">
                <a:tc>
                  <a:txBody>
                    <a:bodyPr/>
                    <a:lstStyle/>
                    <a:p>
                      <a:pPr algn="ctr"/>
                      <a:r>
                        <a:rPr lang="en-US" sz="1200" dirty="0" smtClean="0"/>
                        <a:t>Fundraising</a:t>
                      </a:r>
                      <a:endParaRPr lang="en-US" sz="1200" dirty="0"/>
                    </a:p>
                  </a:txBody>
                  <a:tcPr anchor="ctr"/>
                </a:tc>
                <a:tc>
                  <a:txBody>
                    <a:bodyPr/>
                    <a:lstStyle/>
                    <a:p>
                      <a:pPr algn="ctr"/>
                      <a:r>
                        <a:rPr lang="en-US" sz="1200" dirty="0" smtClean="0"/>
                        <a:t>fundraising@texashuskyrescue.org </a:t>
                      </a:r>
                      <a:endParaRPr lang="en-US" sz="1200" dirty="0"/>
                    </a:p>
                  </a:txBody>
                  <a:tcPr anchor="ctr"/>
                </a:tc>
                <a:tc>
                  <a:txBody>
                    <a:bodyPr/>
                    <a:lstStyle/>
                    <a:p>
                      <a:pPr algn="ctr"/>
                      <a:r>
                        <a:rPr lang="en-US" sz="1200" dirty="0" smtClean="0"/>
                        <a:t>Mary Bolton</a:t>
                      </a:r>
                      <a:endParaRPr lang="en-US" sz="1200" dirty="0"/>
                    </a:p>
                  </a:txBody>
                  <a:tcPr anchor="ctr"/>
                </a:tc>
                <a:tc>
                  <a:txBody>
                    <a:bodyPr/>
                    <a:lstStyle/>
                    <a:p>
                      <a:pPr algn="ctr"/>
                      <a:r>
                        <a:rPr lang="en-US" sz="1200" dirty="0" smtClean="0"/>
                        <a:t>mary@texashuskyescue.org / 214-707-6341</a:t>
                      </a:r>
                      <a:endParaRPr lang="en-US" sz="1200" dirty="0"/>
                    </a:p>
                  </a:txBody>
                  <a:tcPr anchor="ctr"/>
                </a:tc>
              </a:tr>
              <a:tr h="527351">
                <a:tc>
                  <a:txBody>
                    <a:bodyPr/>
                    <a:lstStyle/>
                    <a:p>
                      <a:pPr algn="ctr"/>
                      <a:r>
                        <a:rPr lang="en-US" sz="1200" dirty="0" smtClean="0"/>
                        <a:t>Outreach</a:t>
                      </a:r>
                      <a:endParaRPr lang="en-US" sz="1200" dirty="0"/>
                    </a:p>
                  </a:txBody>
                  <a:tcPr anchor="ctr"/>
                </a:tc>
                <a:tc>
                  <a:txBody>
                    <a:bodyPr/>
                    <a:lstStyle/>
                    <a:p>
                      <a:pPr algn="ctr"/>
                      <a:r>
                        <a:rPr lang="en-US" sz="1200" dirty="0" smtClean="0"/>
                        <a:t>outreach@texashuskyrescue.org</a:t>
                      </a:r>
                      <a:r>
                        <a:rPr lang="en-US" sz="1200" baseline="0" dirty="0" smtClean="0"/>
                        <a:t> </a:t>
                      </a:r>
                      <a:endParaRPr lang="en-US" sz="1200" dirty="0"/>
                    </a:p>
                  </a:txBody>
                  <a:tcPr anchor="ctr"/>
                </a:tc>
                <a:tc>
                  <a:txBody>
                    <a:bodyPr/>
                    <a:lstStyle/>
                    <a:p>
                      <a:pPr algn="ctr"/>
                      <a:r>
                        <a:rPr lang="en-US" sz="1200" dirty="0" smtClean="0"/>
                        <a:t>James Bolton</a:t>
                      </a:r>
                      <a:endParaRPr lang="en-US" sz="1200" dirty="0"/>
                    </a:p>
                  </a:txBody>
                  <a:tcPr anchor="ctr"/>
                </a:tc>
                <a:tc>
                  <a:txBody>
                    <a:bodyPr/>
                    <a:lstStyle/>
                    <a:p>
                      <a:pPr algn="ctr"/>
                      <a:r>
                        <a:rPr lang="en-US" sz="1200" dirty="0" smtClean="0"/>
                        <a:t>james@texashuskyrescue.org / 214-275-9503</a:t>
                      </a:r>
                      <a:endParaRPr lang="en-US" sz="1200" dirty="0"/>
                    </a:p>
                  </a:txBody>
                  <a:tcPr anchor="ctr"/>
                </a:tc>
              </a:tr>
              <a:tr h="527351">
                <a:tc>
                  <a:txBody>
                    <a:bodyPr/>
                    <a:lstStyle/>
                    <a:p>
                      <a:pPr algn="ctr"/>
                      <a:r>
                        <a:rPr lang="en-US" sz="1200" dirty="0" smtClean="0"/>
                        <a:t>General Questions</a:t>
                      </a:r>
                      <a:endParaRPr lang="en-US" sz="1200" dirty="0"/>
                    </a:p>
                  </a:txBody>
                  <a:tcPr anchor="ctr"/>
                </a:tc>
                <a:tc>
                  <a:txBody>
                    <a:bodyPr/>
                    <a:lstStyle/>
                    <a:p>
                      <a:pPr algn="ctr"/>
                      <a:r>
                        <a:rPr lang="en-US" sz="1200" dirty="0" smtClean="0"/>
                        <a:t>contact@texashuskyrescue.org</a:t>
                      </a:r>
                      <a:endParaRPr lang="en-US" sz="1200" dirty="0"/>
                    </a:p>
                  </a:txBody>
                  <a:tcPr anchor="ctr"/>
                </a:tc>
                <a:tc>
                  <a:txBody>
                    <a:bodyPr/>
                    <a:lstStyle/>
                    <a:p>
                      <a:pPr algn="ctr"/>
                      <a:r>
                        <a:rPr lang="en-US" sz="1200" dirty="0" smtClean="0"/>
                        <a:t>Entire</a:t>
                      </a:r>
                    </a:p>
                    <a:p>
                      <a:pPr algn="ctr"/>
                      <a:r>
                        <a:rPr lang="en-US" sz="1200" dirty="0" smtClean="0"/>
                        <a:t>Board of Directors</a:t>
                      </a:r>
                      <a:endParaRPr lang="en-US" sz="1200" dirty="0"/>
                    </a:p>
                  </a:txBody>
                  <a:tcPr anchor="ctr"/>
                </a:tc>
                <a:tc>
                  <a:txBody>
                    <a:bodyPr/>
                    <a:lstStyle/>
                    <a:p>
                      <a:pPr algn="ctr"/>
                      <a:r>
                        <a:rPr lang="en-US" sz="1200" dirty="0" smtClean="0"/>
                        <a:t>board@texashuskyrescue.org </a:t>
                      </a:r>
                      <a:endParaRPr lang="en-US" sz="1200" dirty="0"/>
                    </a:p>
                  </a:txBody>
                  <a:tcPr anchor="ctr"/>
                </a:tc>
              </a:tr>
            </a:tbl>
          </a:graphicData>
        </a:graphic>
      </p:graphicFrame>
    </p:spTree>
    <p:extLst>
      <p:ext uri="{BB962C8B-B14F-4D97-AF65-F5344CB8AC3E}">
        <p14:creationId xmlns:p14="http://schemas.microsoft.com/office/powerpoint/2010/main" val="3203241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Texas Husky Rescue, Inc.</a:t>
            </a:r>
            <a:endParaRPr lang="en-US" dirty="0"/>
          </a:p>
        </p:txBody>
      </p:sp>
      <p:sp>
        <p:nvSpPr>
          <p:cNvPr id="5" name="Content Placeholder 4"/>
          <p:cNvSpPr>
            <a:spLocks noGrp="1"/>
          </p:cNvSpPr>
          <p:nvPr>
            <p:ph idx="4294967295"/>
          </p:nvPr>
        </p:nvSpPr>
        <p:spPr>
          <a:xfrm>
            <a:off x="304800" y="914400"/>
            <a:ext cx="8686800" cy="5791200"/>
          </a:xfrm>
        </p:spPr>
        <p:txBody>
          <a:bodyPr>
            <a:normAutofit fontScale="70000" lnSpcReduction="20000"/>
          </a:bodyPr>
          <a:lstStyle/>
          <a:p>
            <a:pPr>
              <a:buNone/>
            </a:pPr>
            <a:r>
              <a:rPr lang="en-US" dirty="0" smtClean="0">
                <a:solidFill>
                  <a:schemeClr val="tx1"/>
                </a:solidFill>
              </a:rPr>
              <a:t>MISSION STATEMENT</a:t>
            </a:r>
          </a:p>
          <a:p>
            <a:r>
              <a:rPr lang="en-US" dirty="0" smtClean="0">
                <a:solidFill>
                  <a:schemeClr val="tx1"/>
                </a:solidFill>
              </a:rPr>
              <a:t>To rescue, rehabilitate and find qualified loving homes for neglected, abused and unwanted Huskies throughout Texas and beyond.  To educate the public about responsible pet ownership and the special qualities of the Siberian Husky Breed.  </a:t>
            </a:r>
            <a:r>
              <a:rPr lang="en-US" dirty="0">
                <a:solidFill>
                  <a:schemeClr val="tx1"/>
                </a:solidFill>
              </a:rPr>
              <a:t/>
            </a:r>
            <a:br>
              <a:rPr lang="en-US" dirty="0">
                <a:solidFill>
                  <a:schemeClr val="tx1"/>
                </a:solidFill>
              </a:rPr>
            </a:br>
            <a:endParaRPr lang="en-US" dirty="0">
              <a:solidFill>
                <a:schemeClr val="tx1"/>
              </a:solidFill>
            </a:endParaRPr>
          </a:p>
          <a:p>
            <a:pPr marL="0" indent="0">
              <a:buNone/>
            </a:pPr>
            <a:r>
              <a:rPr lang="en-US" dirty="0" smtClean="0">
                <a:solidFill>
                  <a:schemeClr val="tx1"/>
                </a:solidFill>
              </a:rPr>
              <a:t>2013 OBJECTIVES</a:t>
            </a:r>
          </a:p>
          <a:p>
            <a:r>
              <a:rPr lang="en-US" dirty="0">
                <a:solidFill>
                  <a:schemeClr val="tx1"/>
                </a:solidFill>
              </a:rPr>
              <a:t>Rescue approximately 175 huskies</a:t>
            </a:r>
          </a:p>
          <a:p>
            <a:r>
              <a:rPr lang="en-US" dirty="0">
                <a:solidFill>
                  <a:schemeClr val="tx1"/>
                </a:solidFill>
              </a:rPr>
              <a:t>Be an advocate for huskies and responsible pet ownership by educating the public about the unique characteristics of the breed and the importance of spaying/neutering their pets</a:t>
            </a:r>
          </a:p>
          <a:p>
            <a:r>
              <a:rPr lang="en-US" dirty="0">
                <a:solidFill>
                  <a:schemeClr val="tx1"/>
                </a:solidFill>
              </a:rPr>
              <a:t>Rescue and rehabilitate huskies with behavioral, medical, and physical ailments whenever logistically and financially feasible</a:t>
            </a:r>
          </a:p>
          <a:p>
            <a:r>
              <a:rPr lang="en-US" dirty="0">
                <a:solidFill>
                  <a:schemeClr val="tx1"/>
                </a:solidFill>
              </a:rPr>
              <a:t>Increase Texas Husky Rescue, </a:t>
            </a:r>
            <a:r>
              <a:rPr lang="en-US" dirty="0" smtClean="0">
                <a:solidFill>
                  <a:schemeClr val="tx1"/>
                </a:solidFill>
              </a:rPr>
              <a:t>Inc.'s </a:t>
            </a:r>
            <a:r>
              <a:rPr lang="en-US" dirty="0">
                <a:solidFill>
                  <a:schemeClr val="tx1"/>
                </a:solidFill>
              </a:rPr>
              <a:t>exposure in the community by conducting and attending public events on a regular basis</a:t>
            </a:r>
          </a:p>
          <a:p>
            <a:r>
              <a:rPr lang="en-US" dirty="0">
                <a:solidFill>
                  <a:schemeClr val="tx1"/>
                </a:solidFill>
              </a:rPr>
              <a:t>Increase our involvement with and availability to our network of Fosters and Volunteers</a:t>
            </a:r>
          </a:p>
          <a:p>
            <a:r>
              <a:rPr lang="en-US" dirty="0">
                <a:solidFill>
                  <a:schemeClr val="tx1"/>
                </a:solidFill>
              </a:rPr>
              <a:t>Increase our network of Foster </a:t>
            </a:r>
            <a:r>
              <a:rPr lang="en-US" dirty="0" smtClean="0">
                <a:solidFill>
                  <a:schemeClr val="tx1"/>
                </a:solidFill>
              </a:rPr>
              <a:t>Homes</a:t>
            </a:r>
          </a:p>
        </p:txBody>
      </p:sp>
    </p:spTree>
    <p:extLst>
      <p:ext uri="{BB962C8B-B14F-4D97-AF65-F5344CB8AC3E}">
        <p14:creationId xmlns:p14="http://schemas.microsoft.com/office/powerpoint/2010/main" val="15053572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a Difference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3485085"/>
            <a:ext cx="2743200" cy="337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77000" y="3429000"/>
            <a:ext cx="1141281" cy="400110"/>
          </a:xfrm>
          <a:prstGeom prst="rect">
            <a:avLst/>
          </a:prstGeom>
          <a:noFill/>
        </p:spPr>
        <p:txBody>
          <a:bodyPr wrap="square" rtlCol="0">
            <a:spAutoFit/>
          </a:bodyPr>
          <a:lstStyle/>
          <a:p>
            <a:r>
              <a:rPr lang="en-US" sz="2000" dirty="0" smtClean="0">
                <a:solidFill>
                  <a:schemeClr val="bg1"/>
                </a:solidFill>
                <a:latin typeface="Berlin Sans FB Demi" pitchFamily="34" charset="0"/>
              </a:rPr>
              <a:t>Charlie</a:t>
            </a:r>
            <a:endParaRPr lang="en-US" sz="2000" dirty="0">
              <a:solidFill>
                <a:schemeClr val="bg1"/>
              </a:solidFill>
              <a:latin typeface="Berlin Sans FB Dem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72865408"/>
              </p:ext>
            </p:extLst>
          </p:nvPr>
        </p:nvGraphicFramePr>
        <p:xfrm>
          <a:off x="175022" y="990600"/>
          <a:ext cx="3048000" cy="4191000"/>
        </p:xfrm>
        <a:graphic>
          <a:graphicData uri="http://schemas.openxmlformats.org/drawingml/2006/table">
            <a:tbl>
              <a:tblPr firstRow="1" bandRow="1">
                <a:tableStyleId>{3C2FFA5D-87B4-456A-9821-1D502468CF0F}</a:tableStyleId>
              </a:tblPr>
              <a:tblGrid>
                <a:gridCol w="2034778"/>
                <a:gridCol w="1013222"/>
              </a:tblGrid>
              <a:tr h="838200">
                <a:tc gridSpan="2">
                  <a:txBody>
                    <a:bodyPr/>
                    <a:lstStyle/>
                    <a:p>
                      <a:pPr algn="ctr"/>
                      <a:r>
                        <a:rPr lang="en-US" dirty="0" smtClean="0"/>
                        <a:t>Huskies Adopted</a:t>
                      </a:r>
                      <a:endParaRPr lang="en-US" dirty="0"/>
                    </a:p>
                  </a:txBody>
                  <a:tcPr anchor="ctr"/>
                </a:tc>
                <a:tc hMerge="1">
                  <a:txBody>
                    <a:bodyPr/>
                    <a:lstStyle/>
                    <a:p>
                      <a:endParaRPr lang="en-US" dirty="0"/>
                    </a:p>
                  </a:txBody>
                  <a:tcPr/>
                </a:tc>
              </a:tr>
              <a:tr h="838200">
                <a:tc>
                  <a:txBody>
                    <a:bodyPr/>
                    <a:lstStyle/>
                    <a:p>
                      <a:pPr algn="ctr"/>
                      <a:r>
                        <a:rPr lang="en-US" dirty="0" smtClean="0"/>
                        <a:t>May 2009-Dec 2009</a:t>
                      </a:r>
                      <a:endParaRPr lang="en-US" dirty="0"/>
                    </a:p>
                  </a:txBody>
                  <a:tcPr anchor="ctr"/>
                </a:tc>
                <a:tc>
                  <a:txBody>
                    <a:bodyPr/>
                    <a:lstStyle/>
                    <a:p>
                      <a:pPr algn="ctr"/>
                      <a:r>
                        <a:rPr lang="en-US" dirty="0" smtClean="0"/>
                        <a:t>10</a:t>
                      </a:r>
                      <a:endParaRPr lang="en-US" dirty="0"/>
                    </a:p>
                  </a:txBody>
                  <a:tcPr anchor="ctr"/>
                </a:tc>
              </a:tr>
              <a:tr h="838200">
                <a:tc>
                  <a:txBody>
                    <a:bodyPr/>
                    <a:lstStyle/>
                    <a:p>
                      <a:pPr algn="ctr"/>
                      <a:r>
                        <a:rPr lang="en-US" dirty="0" smtClean="0"/>
                        <a:t>2010</a:t>
                      </a:r>
                    </a:p>
                  </a:txBody>
                  <a:tcPr anchor="ctr"/>
                </a:tc>
                <a:tc>
                  <a:txBody>
                    <a:bodyPr/>
                    <a:lstStyle/>
                    <a:p>
                      <a:pPr algn="ctr"/>
                      <a:r>
                        <a:rPr lang="en-US" dirty="0" smtClean="0"/>
                        <a:t>129</a:t>
                      </a:r>
                      <a:endParaRPr lang="en-US" dirty="0"/>
                    </a:p>
                  </a:txBody>
                  <a:tcPr anchor="ctr"/>
                </a:tc>
              </a:tr>
              <a:tr h="838200">
                <a:tc>
                  <a:txBody>
                    <a:bodyPr/>
                    <a:lstStyle/>
                    <a:p>
                      <a:pPr algn="ctr"/>
                      <a:r>
                        <a:rPr lang="en-US" dirty="0" smtClean="0"/>
                        <a:t>2011</a:t>
                      </a:r>
                      <a:endParaRPr lang="en-US" dirty="0"/>
                    </a:p>
                  </a:txBody>
                  <a:tcPr anchor="ctr"/>
                </a:tc>
                <a:tc>
                  <a:txBody>
                    <a:bodyPr/>
                    <a:lstStyle/>
                    <a:p>
                      <a:pPr algn="ctr"/>
                      <a:r>
                        <a:rPr lang="en-US" dirty="0" smtClean="0"/>
                        <a:t>181</a:t>
                      </a:r>
                      <a:endParaRPr lang="en-US" dirty="0"/>
                    </a:p>
                  </a:txBody>
                  <a:tcPr anchor="ctr"/>
                </a:tc>
              </a:tr>
              <a:tr h="838200">
                <a:tc>
                  <a:txBody>
                    <a:bodyPr/>
                    <a:lstStyle/>
                    <a:p>
                      <a:pPr algn="ctr"/>
                      <a:r>
                        <a:rPr lang="en-US" dirty="0" smtClean="0"/>
                        <a:t>2012</a:t>
                      </a:r>
                      <a:endParaRPr lang="en-US" dirty="0"/>
                    </a:p>
                  </a:txBody>
                  <a:tcPr anchor="ctr"/>
                </a:tc>
                <a:tc>
                  <a:txBody>
                    <a:bodyPr/>
                    <a:lstStyle/>
                    <a:p>
                      <a:pPr algn="ctr"/>
                      <a:r>
                        <a:rPr lang="en-US" dirty="0" smtClean="0"/>
                        <a:t>160</a:t>
                      </a:r>
                      <a:endParaRPr lang="en-US" dirty="0"/>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53813305"/>
              </p:ext>
            </p:extLst>
          </p:nvPr>
        </p:nvGraphicFramePr>
        <p:xfrm>
          <a:off x="3352800" y="990600"/>
          <a:ext cx="2819400" cy="4191000"/>
        </p:xfrm>
        <a:graphic>
          <a:graphicData uri="http://schemas.openxmlformats.org/drawingml/2006/table">
            <a:tbl>
              <a:tblPr firstRow="1" bandRow="1">
                <a:tableStyleId>{3C2FFA5D-87B4-456A-9821-1D502468CF0F}</a:tableStyleId>
              </a:tblPr>
              <a:tblGrid>
                <a:gridCol w="2013857"/>
                <a:gridCol w="805543"/>
              </a:tblGrid>
              <a:tr h="838200">
                <a:tc gridSpan="2">
                  <a:txBody>
                    <a:bodyPr/>
                    <a:lstStyle/>
                    <a:p>
                      <a:pPr algn="ctr"/>
                      <a:r>
                        <a:rPr lang="en-US" dirty="0" smtClean="0"/>
                        <a:t>Huskies Rescued</a:t>
                      </a:r>
                      <a:endParaRPr lang="en-US" dirty="0"/>
                    </a:p>
                  </a:txBody>
                  <a:tcPr anchor="ctr"/>
                </a:tc>
                <a:tc hMerge="1">
                  <a:txBody>
                    <a:bodyPr/>
                    <a:lstStyle/>
                    <a:p>
                      <a:endParaRPr lang="en-US" dirty="0"/>
                    </a:p>
                  </a:txBody>
                  <a:tcPr/>
                </a:tc>
              </a:tr>
              <a:tr h="838200">
                <a:tc>
                  <a:txBody>
                    <a:bodyPr/>
                    <a:lstStyle/>
                    <a:p>
                      <a:pPr algn="ctr"/>
                      <a:r>
                        <a:rPr lang="en-US" dirty="0" smtClean="0"/>
                        <a:t>May 2009-Dec 2009</a:t>
                      </a:r>
                      <a:endParaRPr lang="en-US" dirty="0"/>
                    </a:p>
                  </a:txBody>
                  <a:tcPr anchor="ctr"/>
                </a:tc>
                <a:tc>
                  <a:txBody>
                    <a:bodyPr/>
                    <a:lstStyle/>
                    <a:p>
                      <a:pPr algn="ctr"/>
                      <a:r>
                        <a:rPr lang="en-US" dirty="0" smtClean="0"/>
                        <a:t>31</a:t>
                      </a:r>
                      <a:endParaRPr lang="en-US" dirty="0"/>
                    </a:p>
                  </a:txBody>
                  <a:tcPr anchor="ctr"/>
                </a:tc>
              </a:tr>
              <a:tr h="838200">
                <a:tc>
                  <a:txBody>
                    <a:bodyPr/>
                    <a:lstStyle/>
                    <a:p>
                      <a:pPr algn="ctr"/>
                      <a:r>
                        <a:rPr lang="en-US" dirty="0" smtClean="0"/>
                        <a:t>2010</a:t>
                      </a:r>
                    </a:p>
                  </a:txBody>
                  <a:tcPr anchor="ctr"/>
                </a:tc>
                <a:tc>
                  <a:txBody>
                    <a:bodyPr/>
                    <a:lstStyle/>
                    <a:p>
                      <a:pPr algn="ctr"/>
                      <a:r>
                        <a:rPr lang="en-US" dirty="0" smtClean="0"/>
                        <a:t>147</a:t>
                      </a:r>
                      <a:endParaRPr lang="en-US" dirty="0"/>
                    </a:p>
                  </a:txBody>
                  <a:tcPr anchor="ctr"/>
                </a:tc>
              </a:tr>
              <a:tr h="838200">
                <a:tc>
                  <a:txBody>
                    <a:bodyPr/>
                    <a:lstStyle/>
                    <a:p>
                      <a:pPr algn="ctr"/>
                      <a:r>
                        <a:rPr lang="en-US" dirty="0" smtClean="0"/>
                        <a:t>2011</a:t>
                      </a:r>
                      <a:endParaRPr lang="en-US" dirty="0"/>
                    </a:p>
                  </a:txBody>
                  <a:tcPr anchor="ctr"/>
                </a:tc>
                <a:tc>
                  <a:txBody>
                    <a:bodyPr/>
                    <a:lstStyle/>
                    <a:p>
                      <a:pPr algn="ctr"/>
                      <a:r>
                        <a:rPr lang="en-US" dirty="0" smtClean="0"/>
                        <a:t>170</a:t>
                      </a:r>
                      <a:endParaRPr lang="en-US" dirty="0"/>
                    </a:p>
                  </a:txBody>
                  <a:tcPr anchor="ctr"/>
                </a:tc>
              </a:tr>
              <a:tr h="838200">
                <a:tc>
                  <a:txBody>
                    <a:bodyPr/>
                    <a:lstStyle/>
                    <a:p>
                      <a:pPr algn="ctr"/>
                      <a:r>
                        <a:rPr lang="en-US" dirty="0" smtClean="0"/>
                        <a:t>2012</a:t>
                      </a:r>
                      <a:endParaRPr lang="en-US" dirty="0"/>
                    </a:p>
                  </a:txBody>
                  <a:tcPr anchor="ctr"/>
                </a:tc>
                <a:tc>
                  <a:txBody>
                    <a:bodyPr/>
                    <a:lstStyle/>
                    <a:p>
                      <a:pPr algn="ctr"/>
                      <a:r>
                        <a:rPr lang="en-US" dirty="0" smtClean="0"/>
                        <a:t>156</a:t>
                      </a:r>
                      <a:endParaRPr lang="en-US" dirty="0"/>
                    </a:p>
                  </a:txBody>
                  <a:tcPr anchor="ctr"/>
                </a:tc>
              </a:tr>
            </a:tbl>
          </a:graphicData>
        </a:graphic>
      </p:graphicFrame>
    </p:spTree>
    <p:extLst>
      <p:ext uri="{BB962C8B-B14F-4D97-AF65-F5344CB8AC3E}">
        <p14:creationId xmlns:p14="http://schemas.microsoft.com/office/powerpoint/2010/main" val="1946125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 Survey Results</a:t>
            </a:r>
            <a:endParaRPr lang="en-US" dirty="0"/>
          </a:p>
        </p:txBody>
      </p:sp>
      <p:sp>
        <p:nvSpPr>
          <p:cNvPr id="3" name="Content Placeholder 2"/>
          <p:cNvSpPr>
            <a:spLocks noGrp="1"/>
          </p:cNvSpPr>
          <p:nvPr>
            <p:ph idx="4294967295"/>
          </p:nvPr>
        </p:nvSpPr>
        <p:spPr>
          <a:xfrm>
            <a:off x="228600" y="914400"/>
            <a:ext cx="8610600" cy="5638800"/>
          </a:xfrm>
        </p:spPr>
        <p:txBody>
          <a:bodyPr>
            <a:normAutofit/>
          </a:bodyPr>
          <a:lstStyle/>
          <a:p>
            <a:pPr marL="0" indent="0">
              <a:buNone/>
            </a:pPr>
            <a:r>
              <a:rPr lang="en-US" sz="3200" dirty="0" smtClean="0">
                <a:solidFill>
                  <a:schemeClr val="tx1"/>
                </a:solidFill>
              </a:rPr>
              <a:t>Top 5 Responses</a:t>
            </a:r>
          </a:p>
          <a:p>
            <a:pPr marL="800100" lvl="1" indent="-342900">
              <a:buFont typeface="+mj-lt"/>
              <a:buAutoNum type="arabicPeriod"/>
            </a:pPr>
            <a:r>
              <a:rPr lang="en-US" sz="2000" dirty="0" smtClean="0">
                <a:solidFill>
                  <a:schemeClr val="tx1"/>
                </a:solidFill>
              </a:rPr>
              <a:t>Would like to see Meet &amp; Greet locations other than Grapevine PETCO store location</a:t>
            </a:r>
          </a:p>
          <a:p>
            <a:pPr marL="800100" lvl="1" indent="-342900">
              <a:buFont typeface="+mj-lt"/>
              <a:buAutoNum type="arabicPeriod"/>
            </a:pPr>
            <a:r>
              <a:rPr lang="en-US" sz="2000" dirty="0" smtClean="0">
                <a:solidFill>
                  <a:schemeClr val="tx1"/>
                </a:solidFill>
              </a:rPr>
              <a:t>Not sure who does what on the Board of Directors</a:t>
            </a:r>
            <a:endParaRPr lang="en-US" sz="2000" dirty="0">
              <a:solidFill>
                <a:schemeClr val="tx1"/>
              </a:solidFill>
            </a:endParaRPr>
          </a:p>
          <a:p>
            <a:pPr marL="800100" lvl="1" indent="-342900">
              <a:buFont typeface="+mj-lt"/>
              <a:buAutoNum type="arabicPeriod"/>
            </a:pPr>
            <a:r>
              <a:rPr lang="en-US" sz="2000" dirty="0" smtClean="0">
                <a:solidFill>
                  <a:schemeClr val="tx1"/>
                </a:solidFill>
              </a:rPr>
              <a:t>Improved communication from the organization and the format in which it’s delivered</a:t>
            </a:r>
          </a:p>
          <a:p>
            <a:pPr marL="800100" lvl="1" indent="-342900">
              <a:buFont typeface="+mj-lt"/>
              <a:buAutoNum type="arabicPeriod"/>
            </a:pPr>
            <a:r>
              <a:rPr lang="en-US" sz="2000" dirty="0" smtClean="0">
                <a:solidFill>
                  <a:schemeClr val="tx1"/>
                </a:solidFill>
              </a:rPr>
              <a:t>More volunteer opportunities with added responsibility</a:t>
            </a:r>
          </a:p>
          <a:p>
            <a:pPr marL="800100" lvl="1" indent="-342900">
              <a:buFont typeface="+mj-lt"/>
              <a:buAutoNum type="arabicPeriod"/>
            </a:pPr>
            <a:r>
              <a:rPr lang="en-US" sz="2000" dirty="0" smtClean="0">
                <a:solidFill>
                  <a:schemeClr val="tx1"/>
                </a:solidFill>
              </a:rPr>
              <a:t>Volunteer focused events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3810000"/>
            <a:ext cx="226956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74960" y="3733800"/>
            <a:ext cx="1141281" cy="400110"/>
          </a:xfrm>
          <a:prstGeom prst="rect">
            <a:avLst/>
          </a:prstGeom>
          <a:noFill/>
        </p:spPr>
        <p:txBody>
          <a:bodyPr wrap="square" rtlCol="0">
            <a:spAutoFit/>
          </a:bodyPr>
          <a:lstStyle/>
          <a:p>
            <a:r>
              <a:rPr lang="en-US" sz="2000" dirty="0" err="1" smtClean="0">
                <a:solidFill>
                  <a:schemeClr val="bg1"/>
                </a:solidFill>
                <a:latin typeface="Berlin Sans FB Demi" pitchFamily="34" charset="0"/>
              </a:rPr>
              <a:t>Asha</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4093933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 Survey Results</a:t>
            </a:r>
            <a:endParaRPr lang="en-US" dirty="0"/>
          </a:p>
        </p:txBody>
      </p:sp>
      <p:sp>
        <p:nvSpPr>
          <p:cNvPr id="3" name="Content Placeholder 2"/>
          <p:cNvSpPr>
            <a:spLocks noGrp="1"/>
          </p:cNvSpPr>
          <p:nvPr>
            <p:ph idx="4294967295"/>
          </p:nvPr>
        </p:nvSpPr>
        <p:spPr>
          <a:xfrm>
            <a:off x="152400" y="990600"/>
            <a:ext cx="8839200" cy="5562600"/>
          </a:xfrm>
        </p:spPr>
        <p:txBody>
          <a:bodyPr>
            <a:normAutofit/>
          </a:bodyPr>
          <a:lstStyle/>
          <a:p>
            <a:pPr marL="400050">
              <a:buFont typeface="+mj-lt"/>
              <a:buAutoNum type="arabicPeriod"/>
            </a:pPr>
            <a:r>
              <a:rPr lang="en-US" sz="2400" dirty="0" smtClean="0">
                <a:solidFill>
                  <a:schemeClr val="tx1"/>
                </a:solidFill>
              </a:rPr>
              <a:t>Meet &amp; Greet locations other than Grapevine PETCO store location</a:t>
            </a:r>
          </a:p>
          <a:p>
            <a:pPr marL="1200150" lvl="2" indent="-342900"/>
            <a:r>
              <a:rPr lang="en-US" sz="2000" dirty="0" smtClean="0">
                <a:solidFill>
                  <a:schemeClr val="tx1"/>
                </a:solidFill>
              </a:rPr>
              <a:t>2</a:t>
            </a:r>
            <a:r>
              <a:rPr lang="en-US" sz="2000" baseline="30000" dirty="0" smtClean="0">
                <a:solidFill>
                  <a:schemeClr val="tx1"/>
                </a:solidFill>
              </a:rPr>
              <a:t>nd</a:t>
            </a:r>
            <a:r>
              <a:rPr lang="en-US" sz="2000" dirty="0" smtClean="0">
                <a:solidFill>
                  <a:schemeClr val="tx1"/>
                </a:solidFill>
              </a:rPr>
              <a:t> Saturday at Grapevine Petco to continue</a:t>
            </a:r>
          </a:p>
          <a:p>
            <a:pPr marL="1657350" lvl="3" indent="-342900"/>
            <a:r>
              <a:rPr lang="en-US" sz="1600" dirty="0" smtClean="0">
                <a:solidFill>
                  <a:schemeClr val="tx1"/>
                </a:solidFill>
              </a:rPr>
              <a:t>This event is so successful that we do not want to discontinue this regular event or the frequency of it</a:t>
            </a:r>
          </a:p>
          <a:p>
            <a:pPr marL="1200150" lvl="2" indent="-342900"/>
            <a:r>
              <a:rPr lang="en-US" sz="2000" dirty="0" smtClean="0">
                <a:solidFill>
                  <a:schemeClr val="tx1"/>
                </a:solidFill>
              </a:rPr>
              <a:t>Events team researching </a:t>
            </a:r>
            <a:r>
              <a:rPr lang="en-US" sz="2000" dirty="0">
                <a:solidFill>
                  <a:schemeClr val="tx1"/>
                </a:solidFill>
              </a:rPr>
              <a:t>new locations for our 2013 events </a:t>
            </a:r>
            <a:r>
              <a:rPr lang="en-US" sz="2000" dirty="0" smtClean="0">
                <a:solidFill>
                  <a:schemeClr val="tx1"/>
                </a:solidFill>
              </a:rPr>
              <a:t>schedule</a:t>
            </a:r>
            <a:endParaRPr lang="en-US" sz="2000" dirty="0">
              <a:solidFill>
                <a:schemeClr val="tx1"/>
              </a:solidFill>
            </a:endParaRPr>
          </a:p>
          <a:p>
            <a:pPr marL="1657350" lvl="3" indent="-342900"/>
            <a:r>
              <a:rPr lang="en-US" sz="1600" dirty="0" smtClean="0">
                <a:solidFill>
                  <a:schemeClr val="tx1"/>
                </a:solidFill>
              </a:rPr>
              <a:t>Several factors determine a good event location: </a:t>
            </a:r>
          </a:p>
          <a:p>
            <a:pPr marL="2114550" lvl="4" indent="-342900"/>
            <a:r>
              <a:rPr lang="en-US" sz="1600" dirty="0" smtClean="0">
                <a:solidFill>
                  <a:schemeClr val="tx1"/>
                </a:solidFill>
              </a:rPr>
              <a:t>Size and set up of the store </a:t>
            </a:r>
          </a:p>
          <a:p>
            <a:pPr marL="2114550" lvl="4" indent="-342900"/>
            <a:r>
              <a:rPr lang="en-US" sz="1600" dirty="0" smtClean="0">
                <a:solidFill>
                  <a:schemeClr val="tx1"/>
                </a:solidFill>
              </a:rPr>
              <a:t>Physical location</a:t>
            </a:r>
          </a:p>
          <a:p>
            <a:pPr marL="2114550" lvl="4" indent="-342900"/>
            <a:r>
              <a:rPr lang="en-US" sz="1600" dirty="0" smtClean="0">
                <a:solidFill>
                  <a:schemeClr val="tx1"/>
                </a:solidFill>
              </a:rPr>
              <a:t>PetSmart requires dogs to be crated</a:t>
            </a:r>
          </a:p>
          <a:p>
            <a:pPr marL="2114550" lvl="4" indent="-342900"/>
            <a:r>
              <a:rPr lang="en-US" sz="1600" dirty="0" smtClean="0">
                <a:solidFill>
                  <a:schemeClr val="tx1"/>
                </a:solidFill>
              </a:rPr>
              <a:t>Suggestions are welcome!!!</a:t>
            </a:r>
          </a:p>
          <a:p>
            <a:pPr marL="2114550" lvl="4" indent="-342900"/>
            <a:endParaRPr lang="en-US" sz="1600" dirty="0">
              <a:solidFill>
                <a:schemeClr val="tx1"/>
              </a:solidFill>
            </a:endParaRPr>
          </a:p>
          <a:p>
            <a:pPr marL="2114550" lvl="4" indent="-342900"/>
            <a:endParaRPr lang="en-US" sz="1600" dirty="0" smtClean="0">
              <a:solidFill>
                <a:schemeClr val="tx1"/>
              </a:solidFill>
            </a:endParaRPr>
          </a:p>
          <a:p>
            <a:pPr marL="57150" indent="0" algn="ctr">
              <a:buNone/>
            </a:pPr>
            <a:r>
              <a:rPr lang="en-US" sz="2400" dirty="0" smtClean="0">
                <a:solidFill>
                  <a:schemeClr val="tx1"/>
                </a:solidFill>
              </a:rPr>
              <a:t>Ultimate goal is to add an additional Meet &amp; Greet </a:t>
            </a:r>
          </a:p>
          <a:p>
            <a:pPr marL="57150" indent="0" algn="ctr">
              <a:buNone/>
            </a:pPr>
            <a:r>
              <a:rPr lang="en-US" sz="2400" dirty="0" smtClean="0">
                <a:solidFill>
                  <a:schemeClr val="tx1"/>
                </a:solidFill>
              </a:rPr>
              <a:t>per month at an alternate location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3048000"/>
            <a:ext cx="1767417" cy="238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8267" y="3028890"/>
            <a:ext cx="1141281" cy="400110"/>
          </a:xfrm>
          <a:prstGeom prst="rect">
            <a:avLst/>
          </a:prstGeom>
          <a:noFill/>
        </p:spPr>
        <p:txBody>
          <a:bodyPr wrap="square" rtlCol="0">
            <a:spAutoFit/>
          </a:bodyPr>
          <a:lstStyle/>
          <a:p>
            <a:pPr algn="ctr"/>
            <a:r>
              <a:rPr lang="en-US" sz="2000" dirty="0" smtClean="0">
                <a:latin typeface="Berlin Sans FB Demi" pitchFamily="34" charset="0"/>
              </a:rPr>
              <a:t>Rachel</a:t>
            </a:r>
            <a:endParaRPr lang="en-US" sz="2000" dirty="0">
              <a:latin typeface="Berlin Sans FB Demi" pitchFamily="34" charset="0"/>
            </a:endParaRPr>
          </a:p>
        </p:txBody>
      </p:sp>
    </p:spTree>
    <p:extLst>
      <p:ext uri="{BB962C8B-B14F-4D97-AF65-F5344CB8AC3E}">
        <p14:creationId xmlns:p14="http://schemas.microsoft.com/office/powerpoint/2010/main" val="86666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 Survey Results</a:t>
            </a:r>
            <a:endParaRPr lang="en-US" dirty="0"/>
          </a:p>
        </p:txBody>
      </p:sp>
      <p:sp>
        <p:nvSpPr>
          <p:cNvPr id="3" name="Content Placeholder 2"/>
          <p:cNvSpPr>
            <a:spLocks noGrp="1"/>
          </p:cNvSpPr>
          <p:nvPr>
            <p:ph idx="4294967295"/>
          </p:nvPr>
        </p:nvSpPr>
        <p:spPr>
          <a:xfrm>
            <a:off x="152400" y="914400"/>
            <a:ext cx="8915400" cy="5791200"/>
          </a:xfrm>
        </p:spPr>
        <p:txBody>
          <a:bodyPr>
            <a:normAutofit fontScale="85000" lnSpcReduction="20000"/>
          </a:bodyPr>
          <a:lstStyle/>
          <a:p>
            <a:pPr marL="514350" indent="-457200">
              <a:buAutoNum type="arabicPeriod" startAt="2"/>
            </a:pPr>
            <a:r>
              <a:rPr lang="en-US" sz="2400" dirty="0" smtClean="0">
                <a:solidFill>
                  <a:schemeClr val="tx1"/>
                </a:solidFill>
              </a:rPr>
              <a:t>Not sure who does what on the Board of Directors</a:t>
            </a:r>
          </a:p>
          <a:p>
            <a:pPr marL="1314450" lvl="2" indent="-457200"/>
            <a:r>
              <a:rPr lang="en-US" sz="2000" dirty="0" smtClean="0">
                <a:solidFill>
                  <a:schemeClr val="tx1"/>
                </a:solidFill>
              </a:rPr>
              <a:t>New BOD structure to help alleviate confusion</a:t>
            </a:r>
          </a:p>
          <a:p>
            <a:pPr marL="1771650" lvl="3" indent="-457200"/>
            <a:r>
              <a:rPr lang="en-US" sz="1600" dirty="0" smtClean="0">
                <a:solidFill>
                  <a:schemeClr val="tx1"/>
                </a:solidFill>
              </a:rPr>
              <a:t>Board of Directors Contact list</a:t>
            </a:r>
          </a:p>
          <a:p>
            <a:pPr marL="1771650" lvl="3" indent="-457200"/>
            <a:r>
              <a:rPr lang="en-US" sz="1600" dirty="0" smtClean="0">
                <a:solidFill>
                  <a:schemeClr val="tx1"/>
                </a:solidFill>
              </a:rPr>
              <a:t>New emails have been added for simplification </a:t>
            </a:r>
          </a:p>
          <a:p>
            <a:pPr marL="1314450" lvl="2" indent="-457200"/>
            <a:r>
              <a:rPr lang="en-US" sz="2000" dirty="0" smtClean="0">
                <a:solidFill>
                  <a:schemeClr val="tx1"/>
                </a:solidFill>
              </a:rPr>
              <a:t>New team members added to support the growth of the organization </a:t>
            </a:r>
          </a:p>
          <a:p>
            <a:pPr marL="514350" indent="-457200">
              <a:buAutoNum type="arabicPeriod" startAt="3"/>
            </a:pPr>
            <a:endParaRPr lang="en-US" sz="2400" dirty="0" smtClean="0">
              <a:solidFill>
                <a:schemeClr val="tx1"/>
              </a:solidFill>
            </a:endParaRPr>
          </a:p>
          <a:p>
            <a:pPr marL="514350" indent="-457200">
              <a:buAutoNum type="arabicPeriod" startAt="3"/>
            </a:pPr>
            <a:r>
              <a:rPr lang="en-US" sz="2400" dirty="0" smtClean="0">
                <a:solidFill>
                  <a:schemeClr val="tx1"/>
                </a:solidFill>
              </a:rPr>
              <a:t>Improved </a:t>
            </a:r>
            <a:r>
              <a:rPr lang="en-US" sz="2400" dirty="0">
                <a:solidFill>
                  <a:schemeClr val="tx1"/>
                </a:solidFill>
              </a:rPr>
              <a:t>communication from the organization and </a:t>
            </a:r>
            <a:r>
              <a:rPr lang="en-US" sz="2400" dirty="0" smtClean="0">
                <a:solidFill>
                  <a:schemeClr val="tx1"/>
                </a:solidFill>
              </a:rPr>
              <a:t>the format </a:t>
            </a:r>
            <a:r>
              <a:rPr lang="en-US" sz="2400" dirty="0">
                <a:solidFill>
                  <a:schemeClr val="tx1"/>
                </a:solidFill>
              </a:rPr>
              <a:t>in which it’s delivered</a:t>
            </a:r>
          </a:p>
          <a:p>
            <a:pPr marL="1314450" lvl="2" indent="-457200"/>
            <a:r>
              <a:rPr lang="en-US" sz="2000" dirty="0" smtClean="0">
                <a:solidFill>
                  <a:schemeClr val="tx1"/>
                </a:solidFill>
              </a:rPr>
              <a:t>Volunteer Facebook page </a:t>
            </a:r>
            <a:r>
              <a:rPr lang="en-US" sz="2000" dirty="0">
                <a:solidFill>
                  <a:schemeClr val="tx1"/>
                </a:solidFill>
              </a:rPr>
              <a:t>is not the preferred method of </a:t>
            </a:r>
            <a:r>
              <a:rPr lang="en-US" sz="2000" dirty="0" smtClean="0">
                <a:solidFill>
                  <a:schemeClr val="tx1"/>
                </a:solidFill>
              </a:rPr>
              <a:t>communication</a:t>
            </a:r>
            <a:endParaRPr lang="en-US" sz="2000" dirty="0">
              <a:solidFill>
                <a:schemeClr val="tx1"/>
              </a:solidFill>
            </a:endParaRPr>
          </a:p>
          <a:p>
            <a:pPr marL="1771650" lvl="3" indent="-457200"/>
            <a:r>
              <a:rPr lang="en-US" dirty="0">
                <a:solidFill>
                  <a:schemeClr val="tx1"/>
                </a:solidFill>
              </a:rPr>
              <a:t>Going forward all key messages will be communicated via email in addition to the Volunteers Facebook page </a:t>
            </a:r>
          </a:p>
          <a:p>
            <a:pPr marL="1314450" lvl="2" indent="-457200"/>
            <a:r>
              <a:rPr lang="en-US" sz="2000" dirty="0">
                <a:solidFill>
                  <a:schemeClr val="tx1"/>
                </a:solidFill>
              </a:rPr>
              <a:t>Quarterly volunteer newsletter in the planning </a:t>
            </a:r>
            <a:r>
              <a:rPr lang="en-US" sz="2000" dirty="0" smtClean="0">
                <a:solidFill>
                  <a:schemeClr val="tx1"/>
                </a:solidFill>
              </a:rPr>
              <a:t>stage</a:t>
            </a:r>
          </a:p>
          <a:p>
            <a:pPr marL="1314450" lvl="2" indent="-457200"/>
            <a:endParaRPr lang="en-US" sz="2000" dirty="0" smtClean="0">
              <a:solidFill>
                <a:schemeClr val="tx1"/>
              </a:solidFill>
            </a:endParaRPr>
          </a:p>
          <a:p>
            <a:pPr marL="57150" indent="0">
              <a:buNone/>
            </a:pPr>
            <a:r>
              <a:rPr lang="en-US" sz="2400" b="1" dirty="0">
                <a:solidFill>
                  <a:schemeClr val="tx1"/>
                </a:solidFill>
                <a:effectLst>
                  <a:outerShdw blurRad="38100" dist="38100" dir="2700000" algn="tl">
                    <a:srgbClr val="000000">
                      <a:alpha val="43137"/>
                    </a:srgbClr>
                  </a:outerShdw>
                </a:effectLst>
              </a:rPr>
              <a:t>Volunteer Facebook Page </a:t>
            </a:r>
          </a:p>
          <a:p>
            <a:pPr marL="57150" indent="0">
              <a:buNone/>
            </a:pPr>
            <a:r>
              <a:rPr lang="en-US" sz="2100" dirty="0">
                <a:solidFill>
                  <a:schemeClr val="tx1"/>
                </a:solidFill>
              </a:rPr>
              <a:t>Created to provide our Volunteers and Fosters a forum for support, advice and the opportunity to share their passion for the work we all do.  </a:t>
            </a:r>
          </a:p>
          <a:p>
            <a:pPr marL="57150" indent="0">
              <a:buNone/>
            </a:pPr>
            <a:r>
              <a:rPr lang="en-US" sz="2100" dirty="0">
                <a:solidFill>
                  <a:schemeClr val="tx1"/>
                </a:solidFill>
              </a:rPr>
              <a:t>Based on survey feedback, we request that any lost/found/shelter dog notices be sent to intake@texashuskyrescue.org and not posted on the Volunteer page.  </a:t>
            </a:r>
          </a:p>
          <a:p>
            <a:pPr marL="57150" indent="0">
              <a:buNone/>
            </a:pPr>
            <a:endParaRPr lang="en-US" sz="2100" dirty="0">
              <a:solidFill>
                <a:schemeClr val="tx1"/>
              </a:solidFill>
            </a:endParaRPr>
          </a:p>
          <a:p>
            <a:pPr marL="57150" indent="0">
              <a:buNone/>
            </a:pPr>
            <a:r>
              <a:rPr lang="en-US" sz="2100" dirty="0">
                <a:solidFill>
                  <a:schemeClr val="tx1"/>
                </a:solidFill>
              </a:rPr>
              <a:t>If you are interested in helping the Intake team with tracking lost/found/shelter dogs, please contact Cate at </a:t>
            </a:r>
            <a:r>
              <a:rPr lang="en-US" sz="2100" dirty="0" smtClean="0">
                <a:solidFill>
                  <a:schemeClr val="tx1"/>
                </a:solidFill>
              </a:rPr>
              <a:t>cate@texashuskyrescue.org</a:t>
            </a:r>
            <a:endParaRPr lang="en-US" dirty="0" smtClean="0">
              <a:solidFill>
                <a:schemeClr val="tx1"/>
              </a:solidFill>
            </a:endParaRPr>
          </a:p>
        </p:txBody>
      </p:sp>
    </p:spTree>
    <p:extLst>
      <p:ext uri="{BB962C8B-B14F-4D97-AF65-F5344CB8AC3E}">
        <p14:creationId xmlns:p14="http://schemas.microsoft.com/office/powerpoint/2010/main" val="819633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 Survey Results</a:t>
            </a:r>
            <a:endParaRPr lang="en-US" dirty="0"/>
          </a:p>
        </p:txBody>
      </p:sp>
      <p:sp>
        <p:nvSpPr>
          <p:cNvPr id="3" name="Content Placeholder 2"/>
          <p:cNvSpPr>
            <a:spLocks noGrp="1"/>
          </p:cNvSpPr>
          <p:nvPr>
            <p:ph idx="4294967295"/>
          </p:nvPr>
        </p:nvSpPr>
        <p:spPr>
          <a:xfrm>
            <a:off x="76199" y="914401"/>
            <a:ext cx="8948633" cy="4876800"/>
          </a:xfrm>
        </p:spPr>
        <p:txBody>
          <a:bodyPr>
            <a:normAutofit/>
          </a:bodyPr>
          <a:lstStyle/>
          <a:p>
            <a:pPr marL="514350" indent="-457200">
              <a:buAutoNum type="arabicPeriod" startAt="4"/>
            </a:pPr>
            <a:r>
              <a:rPr lang="en-US" sz="2400" dirty="0" smtClean="0">
                <a:solidFill>
                  <a:schemeClr val="tx1"/>
                </a:solidFill>
              </a:rPr>
              <a:t>More volunteer opportunities with added responsibility</a:t>
            </a:r>
          </a:p>
          <a:p>
            <a:pPr marL="1314450" lvl="2" indent="-457200"/>
            <a:r>
              <a:rPr lang="en-US" sz="2000" dirty="0" smtClean="0">
                <a:solidFill>
                  <a:schemeClr val="tx1"/>
                </a:solidFill>
              </a:rPr>
              <a:t>The addition of many key Coordinator Roles have been added</a:t>
            </a:r>
          </a:p>
          <a:p>
            <a:pPr marL="914400" lvl="1" indent="-457200"/>
            <a:r>
              <a:rPr lang="en-US" sz="2000" dirty="0" smtClean="0">
                <a:solidFill>
                  <a:schemeClr val="tx1"/>
                </a:solidFill>
              </a:rPr>
              <a:t>This is still a work in progress as we work through our plans!   </a:t>
            </a:r>
          </a:p>
          <a:p>
            <a:pPr marL="1314450" lvl="2" indent="-457200"/>
            <a:endParaRPr lang="en-US" sz="2000" dirty="0" smtClean="0">
              <a:solidFill>
                <a:schemeClr val="tx1"/>
              </a:solidFill>
            </a:endParaRPr>
          </a:p>
          <a:p>
            <a:pPr marL="514350" indent="-457200">
              <a:buAutoNum type="arabicPeriod" startAt="5"/>
            </a:pPr>
            <a:r>
              <a:rPr lang="en-US" sz="2400" dirty="0">
                <a:solidFill>
                  <a:schemeClr val="tx1"/>
                </a:solidFill>
              </a:rPr>
              <a:t>Volunteer focused events  </a:t>
            </a:r>
          </a:p>
          <a:p>
            <a:pPr lvl="2"/>
            <a:r>
              <a:rPr lang="en-US" sz="2000" dirty="0">
                <a:solidFill>
                  <a:schemeClr val="tx1"/>
                </a:solidFill>
              </a:rPr>
              <a:t>Events Coordinator added that will plan quarterly get together events </a:t>
            </a:r>
          </a:p>
          <a:p>
            <a:pPr lvl="3"/>
            <a:r>
              <a:rPr lang="en-US" dirty="0">
                <a:solidFill>
                  <a:schemeClr val="tx1"/>
                </a:solidFill>
              </a:rPr>
              <a:t>Fundraising events (with and without dogs) </a:t>
            </a:r>
          </a:p>
          <a:p>
            <a:pPr lvl="3"/>
            <a:r>
              <a:rPr lang="en-US" dirty="0">
                <a:solidFill>
                  <a:schemeClr val="tx1"/>
                </a:solidFill>
              </a:rPr>
              <a:t>Dog park outings for volunteers</a:t>
            </a:r>
          </a:p>
          <a:p>
            <a:pPr marL="1314450" lvl="2" indent="-457200"/>
            <a:endParaRPr lang="en-US" sz="2000" dirty="0" smtClean="0">
              <a:solidFill>
                <a:schemeClr val="tx1"/>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17078"/>
            <a:ext cx="2551490" cy="2216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509785" y="4256639"/>
            <a:ext cx="3244263" cy="1785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678119" y="4495800"/>
            <a:ext cx="1141281" cy="400110"/>
          </a:xfrm>
          <a:prstGeom prst="rect">
            <a:avLst/>
          </a:prstGeom>
          <a:noFill/>
        </p:spPr>
        <p:txBody>
          <a:bodyPr wrap="square" rtlCol="0">
            <a:spAutoFit/>
          </a:bodyPr>
          <a:lstStyle/>
          <a:p>
            <a:r>
              <a:rPr lang="en-US" sz="2000" dirty="0" err="1" smtClean="0">
                <a:solidFill>
                  <a:schemeClr val="bg1"/>
                </a:solidFill>
                <a:latin typeface="Berlin Sans FB Demi" pitchFamily="34" charset="0"/>
              </a:rPr>
              <a:t>Meekah</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710164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3200"/>
            <a:ext cx="7772400" cy="1362075"/>
          </a:xfrm>
        </p:spPr>
        <p:txBody>
          <a:bodyPr anchor="ctr">
            <a:normAutofit fontScale="90000"/>
          </a:bodyPr>
          <a:lstStyle/>
          <a:p>
            <a:pPr algn="ctr"/>
            <a:r>
              <a:rPr lang="en-US" dirty="0" smtClean="0">
                <a:solidFill>
                  <a:schemeClr val="tx1"/>
                </a:solidFill>
              </a:rPr>
              <a:t>NEW</a:t>
            </a:r>
            <a:br>
              <a:rPr lang="en-US" dirty="0" smtClean="0">
                <a:solidFill>
                  <a:schemeClr val="tx1"/>
                </a:solidFill>
              </a:rPr>
            </a:br>
            <a:r>
              <a:rPr lang="en-US" dirty="0" smtClean="0">
                <a:solidFill>
                  <a:schemeClr val="tx1"/>
                </a:solidFill>
              </a:rPr>
              <a:t>Organizational </a:t>
            </a:r>
            <a:br>
              <a:rPr lang="en-US" dirty="0" smtClean="0">
                <a:solidFill>
                  <a:schemeClr val="tx1"/>
                </a:solidFill>
              </a:rPr>
            </a:br>
            <a:r>
              <a:rPr lang="en-US" dirty="0" smtClean="0">
                <a:solidFill>
                  <a:schemeClr val="tx1"/>
                </a:solidFill>
              </a:rPr>
              <a:t>structure</a:t>
            </a:r>
            <a:endParaRPr lang="en-US" dirty="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0"/>
            <a:ext cx="2117109"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40313" y="3819525"/>
            <a:ext cx="1141281" cy="400110"/>
          </a:xfrm>
          <a:prstGeom prst="rect">
            <a:avLst/>
          </a:prstGeom>
          <a:noFill/>
        </p:spPr>
        <p:txBody>
          <a:bodyPr wrap="square" rtlCol="0">
            <a:spAutoFit/>
          </a:bodyPr>
          <a:lstStyle/>
          <a:p>
            <a:pPr algn="ctr"/>
            <a:r>
              <a:rPr lang="en-US" sz="2000" dirty="0" smtClean="0">
                <a:solidFill>
                  <a:schemeClr val="bg1"/>
                </a:solidFill>
                <a:latin typeface="Berlin Sans FB Demi" pitchFamily="34" charset="0"/>
              </a:rPr>
              <a:t>Lilly</a:t>
            </a:r>
            <a:endParaRPr lang="en-US" sz="2000" dirty="0">
              <a:solidFill>
                <a:schemeClr val="bg1"/>
              </a:solidFill>
              <a:latin typeface="Berlin Sans FB Demi" pitchFamily="34" charset="0"/>
            </a:endParaRPr>
          </a:p>
        </p:txBody>
      </p:sp>
    </p:spTree>
    <p:extLst>
      <p:ext uri="{BB962C8B-B14F-4D97-AF65-F5344CB8AC3E}">
        <p14:creationId xmlns:p14="http://schemas.microsoft.com/office/powerpoint/2010/main" val="9202262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TotalTime>
  <Words>1441</Words>
  <Application>Microsoft Office PowerPoint</Application>
  <PresentationFormat>On-screen Show (4:3)</PresentationFormat>
  <Paragraphs>416</Paragraphs>
  <Slides>24</Slides>
  <Notes>1</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Custom Design</vt:lpstr>
      <vt:lpstr>Texas husky rescue Volunteer meetinG</vt:lpstr>
      <vt:lpstr>Meeting Agenda</vt:lpstr>
      <vt:lpstr>Texas Husky Rescue, Inc.</vt:lpstr>
      <vt:lpstr>Making a Difference</vt:lpstr>
      <vt:lpstr>Volunteer Survey Results</vt:lpstr>
      <vt:lpstr>Volunteer Survey Results</vt:lpstr>
      <vt:lpstr>Volunteer Survey Results</vt:lpstr>
      <vt:lpstr>Volunteer Survey Results</vt:lpstr>
      <vt:lpstr>NEW Organizational  structure</vt:lpstr>
      <vt:lpstr>PowerPoint Presentation</vt:lpstr>
      <vt:lpstr>PowerPoint Presentation</vt:lpstr>
      <vt:lpstr>PowerPoint Presentation</vt:lpstr>
      <vt:lpstr>PowerPoint Presentation</vt:lpstr>
      <vt:lpstr>PowerPoint Presentation</vt:lpstr>
      <vt:lpstr>Foster Dog Profiles</vt:lpstr>
      <vt:lpstr>PowerPoint Presentation</vt:lpstr>
      <vt:lpstr>PowerPoint Presentation</vt:lpstr>
      <vt:lpstr>PowerPoint Presentation</vt:lpstr>
      <vt:lpstr>Upcoming  Events </vt:lpstr>
      <vt:lpstr>Upcoming Events</vt:lpstr>
      <vt:lpstr>2013 Golf Tournament</vt:lpstr>
      <vt:lpstr>Open Positions</vt:lpstr>
      <vt:lpstr>THANK YOU for making  TXHR a success!!! </vt:lpstr>
      <vt:lpstr>2013 TXHR Contact List</vt:lpstr>
    </vt:vector>
  </TitlesOfParts>
  <Company>Doskocil Mfg. Co.,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Sides</dc:creator>
  <cp:lastModifiedBy>Courtney Cochrane</cp:lastModifiedBy>
  <cp:revision>148</cp:revision>
  <dcterms:created xsi:type="dcterms:W3CDTF">2013-01-04T16:24:06Z</dcterms:created>
  <dcterms:modified xsi:type="dcterms:W3CDTF">2013-02-15T18:37:14Z</dcterms:modified>
</cp:coreProperties>
</file>